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6"/>
  </p:notesMasterIdLst>
  <p:sldIdLst>
    <p:sldId id="256" r:id="rId2"/>
    <p:sldId id="318" r:id="rId3"/>
    <p:sldId id="257" r:id="rId4"/>
    <p:sldId id="304" r:id="rId5"/>
    <p:sldId id="260" r:id="rId6"/>
    <p:sldId id="303" r:id="rId7"/>
    <p:sldId id="305" r:id="rId8"/>
    <p:sldId id="264" r:id="rId9"/>
    <p:sldId id="302" r:id="rId10"/>
    <p:sldId id="320" r:id="rId11"/>
    <p:sldId id="265" r:id="rId12"/>
    <p:sldId id="266" r:id="rId13"/>
    <p:sldId id="267" r:id="rId14"/>
    <p:sldId id="311" r:id="rId15"/>
    <p:sldId id="312" r:id="rId16"/>
    <p:sldId id="310" r:id="rId17"/>
    <p:sldId id="270" r:id="rId18"/>
    <p:sldId id="271" r:id="rId19"/>
    <p:sldId id="274" r:id="rId20"/>
    <p:sldId id="308" r:id="rId21"/>
    <p:sldId id="314" r:id="rId22"/>
    <p:sldId id="315" r:id="rId23"/>
    <p:sldId id="309" r:id="rId24"/>
    <p:sldId id="268" r:id="rId25"/>
    <p:sldId id="279" r:id="rId26"/>
    <p:sldId id="280" r:id="rId27"/>
    <p:sldId id="317" r:id="rId28"/>
    <p:sldId id="281" r:id="rId29"/>
    <p:sldId id="321" r:id="rId30"/>
    <p:sldId id="319" r:id="rId31"/>
    <p:sldId id="282" r:id="rId32"/>
    <p:sldId id="283" r:id="rId33"/>
    <p:sldId id="284" r:id="rId34"/>
    <p:sldId id="285" r:id="rId35"/>
    <p:sldId id="286" r:id="rId36"/>
    <p:sldId id="287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22" r:id="rId47"/>
    <p:sldId id="325" r:id="rId48"/>
    <p:sldId id="323" r:id="rId49"/>
    <p:sldId id="326" r:id="rId50"/>
    <p:sldId id="327" r:id="rId51"/>
    <p:sldId id="328" r:id="rId52"/>
    <p:sldId id="329" r:id="rId53"/>
    <p:sldId id="331" r:id="rId54"/>
    <p:sldId id="301" r:id="rId55"/>
  </p:sldIdLst>
  <p:sldSz cx="10077450" cy="75628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174" userDrawn="1">
          <p15:clr>
            <a:srgbClr val="A4A3A4"/>
          </p15:clr>
        </p15:guide>
        <p15:guide id="2" orient="horz" pos="198" userDrawn="1">
          <p15:clr>
            <a:srgbClr val="A4A3A4"/>
          </p15:clr>
        </p15:guide>
        <p15:guide id="3" orient="horz" pos="2382" userDrawn="1">
          <p15:clr>
            <a:srgbClr val="A4A3A4"/>
          </p15:clr>
        </p15:guide>
        <p15:guide id="4" orient="horz" pos="1950" userDrawn="1">
          <p15:clr>
            <a:srgbClr val="A4A3A4"/>
          </p15:clr>
        </p15:guide>
        <p15:guide id="5" orient="horz" pos="425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derico Dattila" initials="FD" lastIdx="1" clrIdx="0">
    <p:extLst>
      <p:ext uri="{19B8F6BF-5375-455C-9EA6-DF929625EA0E}">
        <p15:presenceInfo xmlns:p15="http://schemas.microsoft.com/office/powerpoint/2012/main" userId="Federico Dattil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C36F07-9910-40C9-9033-5A18EAE8B0D2}" v="3" dt="2025-12-10T17:06:56.3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1806" y="78"/>
      </p:cViewPr>
      <p:guideLst>
        <p:guide pos="3174"/>
        <p:guide orient="horz" pos="198"/>
        <p:guide orient="horz" pos="2382"/>
        <p:guide orient="horz" pos="1950"/>
        <p:guide orient="horz" pos="425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commentAuthors" Target="commentAuthor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00.png>
</file>

<file path=ppt/media/image101.png>
</file>

<file path=ppt/media/image102.png>
</file>

<file path=ppt/media/image103.jpe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jpeg>
</file>

<file path=ppt/media/image26.jpeg>
</file>

<file path=ppt/media/image27.png>
</file>

<file path=ppt/media/image28.jpeg>
</file>

<file path=ppt/media/image29.jpeg>
</file>

<file path=ppt/media/image3.jpeg>
</file>

<file path=ppt/media/image30.jpeg>
</file>

<file path=ppt/media/image31.png>
</file>

<file path=ppt/media/image32.png>
</file>

<file path=ppt/media/image33.jpg>
</file>

<file path=ppt/media/image34.jpg>
</file>

<file path=ppt/media/image35.jpg>
</file>

<file path=ppt/media/image36.jpg>
</file>

<file path=ppt/media/image37.jpg>
</file>

<file path=ppt/media/image38.jpeg>
</file>

<file path=ppt/media/image39.png>
</file>

<file path=ppt/media/image4.png>
</file>

<file path=ppt/media/image40.png>
</file>

<file path=ppt/media/image41.jpeg>
</file>

<file path=ppt/media/image42.png>
</file>

<file path=ppt/media/image43.jpe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g>
</file>

<file path=ppt/media/image54.png>
</file>

<file path=ppt/media/image55.png>
</file>

<file path=ppt/media/image56.png>
</file>

<file path=ppt/media/image57.png>
</file>

<file path=ppt/media/image58.jpg>
</file>

<file path=ppt/media/image59.jpe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svg>
</file>

<file path=ppt/media/image66.png>
</file>

<file path=ppt/media/image67.png>
</file>

<file path=ppt/media/image68.png>
</file>

<file path=ppt/media/image69.png>
</file>

<file path=ppt/media/image7.png>
</file>

<file path=ppt/media/image70.jpeg>
</file>

<file path=ppt/media/image71.png>
</file>

<file path=ppt/media/image72.png>
</file>

<file path=ppt/media/image73.png>
</file>

<file path=ppt/media/image74.png>
</file>

<file path=ppt/media/image75.jpeg>
</file>

<file path=ppt/media/image76.jpeg>
</file>

<file path=ppt/media/image77.png>
</file>

<file path=ppt/media/image78.jpe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jpe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ECF0BFDE-2CA7-41AA-B545-CA5482490451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extShape 1"/>
          <p:cNvSpPr txBox="1"/>
          <p:nvPr/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60" name="CustomShape 2"/>
          <p:cNvSpPr/>
          <p:nvPr/>
        </p:nvSpPr>
        <p:spPr>
          <a:xfrm>
            <a:off x="3884760" y="8685360"/>
            <a:ext cx="2971800" cy="457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marL="216000" indent="-216000" algn="r">
              <a:buClr>
                <a:srgbClr val="000000"/>
              </a:buClr>
              <a:buSzPct val="45000"/>
              <a:buFont typeface="Wingdings" charset="2"/>
              <a:buChar char=""/>
            </a:pPr>
            <a:fld id="{97A14A19-4BD4-4725-A631-6051194CF65E}" type="slidenum">
              <a:rPr lang="en-GB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12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5524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Shape 1"/>
          <p:cNvSpPr txBox="1"/>
          <p:nvPr/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CustomShape 2"/>
          <p:cNvSpPr/>
          <p:nvPr/>
        </p:nvSpPr>
        <p:spPr>
          <a:xfrm>
            <a:off x="3884760" y="8685360"/>
            <a:ext cx="2971800" cy="457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marL="216000" indent="-216000" algn="r">
              <a:buClr>
                <a:srgbClr val="000000"/>
              </a:buClr>
              <a:buSzPct val="45000"/>
              <a:buFont typeface="Wingdings" charset="2"/>
              <a:buChar char=""/>
            </a:pPr>
            <a:fld id="{5F7C715B-BD63-4B83-9575-78E2CA77E4CD}" type="slidenum">
              <a:rPr lang="en-GB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13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0348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695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ECF0BFDE-2CA7-41AA-B545-CA5482490451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45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75172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3640" y="1769400"/>
            <a:ext cx="906876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3640" y="4060080"/>
            <a:ext cx="906876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3640" y="1769400"/>
            <a:ext cx="442548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0880" y="1769400"/>
            <a:ext cx="442548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0880" y="4060080"/>
            <a:ext cx="442548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3640" y="4060080"/>
            <a:ext cx="442548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3640" y="1769400"/>
            <a:ext cx="9068760" cy="43855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3640" y="1769400"/>
            <a:ext cx="9068760" cy="43855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Imagen 36"/>
          <p:cNvPicPr/>
          <p:nvPr/>
        </p:nvPicPr>
        <p:blipFill>
          <a:blip r:embed="rId2"/>
          <a:stretch/>
        </p:blipFill>
        <p:spPr>
          <a:xfrm>
            <a:off x="2289600" y="1769400"/>
            <a:ext cx="5496480" cy="4385520"/>
          </a:xfrm>
          <a:prstGeom prst="rect">
            <a:avLst/>
          </a:prstGeom>
          <a:ln>
            <a:noFill/>
          </a:ln>
        </p:spPr>
      </p:pic>
      <p:pic>
        <p:nvPicPr>
          <p:cNvPr id="38" name="Imagen 37"/>
          <p:cNvPicPr/>
          <p:nvPr/>
        </p:nvPicPr>
        <p:blipFill>
          <a:blip r:embed="rId2"/>
          <a:stretch/>
        </p:blipFill>
        <p:spPr>
          <a:xfrm>
            <a:off x="2289600" y="1769400"/>
            <a:ext cx="5496480" cy="4385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3640" y="1769400"/>
            <a:ext cx="9068760" cy="438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3640" y="1769400"/>
            <a:ext cx="9068760" cy="43855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3640" y="1769400"/>
            <a:ext cx="4425480" cy="43855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0880" y="1769400"/>
            <a:ext cx="4425480" cy="43855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3640" y="301320"/>
            <a:ext cx="9068760" cy="5853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3640" y="1769400"/>
            <a:ext cx="442548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3640" y="4060080"/>
            <a:ext cx="442548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0880" y="1769400"/>
            <a:ext cx="4425480" cy="43855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3640" y="1769400"/>
            <a:ext cx="4425480" cy="43855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0880" y="1769400"/>
            <a:ext cx="442548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0880" y="4060080"/>
            <a:ext cx="442548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3640" y="1769400"/>
            <a:ext cx="442548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0880" y="1769400"/>
            <a:ext cx="442548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3640" y="4060080"/>
            <a:ext cx="9068760" cy="20916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byssinica SI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3640" y="1769400"/>
            <a:ext cx="9068760" cy="43855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3640" y="6888960"/>
            <a:ext cx="234756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5920" y="6888960"/>
            <a:ext cx="319392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4840" y="6888960"/>
            <a:ext cx="234756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E7EC358A-C2DA-4CE7-BF49-95A48869A7C9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rbonvisuals.com/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urworldindata.org/grapher/co-emissions-by-sector?country=~OWID_WRL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7" Type="http://schemas.openxmlformats.org/officeDocument/2006/relationships/image" Target="../media/image16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jpg"/><Relationship Id="rId5" Type="http://schemas.openxmlformats.org/officeDocument/2006/relationships/image" Target="../media/image36.jpg"/><Relationship Id="rId4" Type="http://schemas.openxmlformats.org/officeDocument/2006/relationships/image" Target="../media/image35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Jw3qCLOXmi0?feature=oembed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isualcapitalist.com/" TargetMode="Externa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hyperlink" Target="https://freesvg.org/red-cross-not-ok-vector-icon9497" TargetMode="External"/><Relationship Id="rId3" Type="http://schemas.openxmlformats.org/officeDocument/2006/relationships/image" Target="../media/image46.png"/><Relationship Id="rId7" Type="http://schemas.openxmlformats.org/officeDocument/2006/relationships/image" Target="../media/image49.png"/><Relationship Id="rId12" Type="http://schemas.openxmlformats.org/officeDocument/2006/relationships/image" Target="../media/image54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11" Type="http://schemas.openxmlformats.org/officeDocument/2006/relationships/image" Target="../media/image53.jpg"/><Relationship Id="rId5" Type="http://schemas.openxmlformats.org/officeDocument/2006/relationships/image" Target="../media/image47.png"/><Relationship Id="rId10" Type="http://schemas.openxmlformats.org/officeDocument/2006/relationships/image" Target="../media/image52.png"/><Relationship Id="rId4" Type="http://schemas.openxmlformats.org/officeDocument/2006/relationships/image" Target="../media/image16.png"/><Relationship Id="rId9" Type="http://schemas.openxmlformats.org/officeDocument/2006/relationships/image" Target="../media/image51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9.png"/><Relationship Id="rId7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11" Type="http://schemas.openxmlformats.org/officeDocument/2006/relationships/image" Target="../media/image59.jpeg"/><Relationship Id="rId5" Type="http://schemas.openxmlformats.org/officeDocument/2006/relationships/image" Target="../media/image47.png"/><Relationship Id="rId10" Type="http://schemas.openxmlformats.org/officeDocument/2006/relationships/image" Target="../media/image58.jpg"/><Relationship Id="rId4" Type="http://schemas.openxmlformats.org/officeDocument/2006/relationships/image" Target="../media/image16.png"/><Relationship Id="rId9" Type="http://schemas.openxmlformats.org/officeDocument/2006/relationships/image" Target="../media/image5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61.png"/><Relationship Id="rId4" Type="http://schemas.openxmlformats.org/officeDocument/2006/relationships/hyperlink" Target="https://www.youtube.com/watch?v=HQ9Fhd7P_HA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hyperlink" Target="https://www.youtube.com/watch?v=UamA1FWjHMw" TargetMode="Externa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sv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72.png"/><Relationship Id="rId7" Type="http://schemas.openxmlformats.org/officeDocument/2006/relationships/image" Target="../media/image47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eg"/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76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jpe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5" Type="http://schemas.openxmlformats.org/officeDocument/2006/relationships/image" Target="../media/image78.jpeg"/><Relationship Id="rId4" Type="http://schemas.openxmlformats.org/officeDocument/2006/relationships/image" Target="../media/image8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png"/><Relationship Id="rId5" Type="http://schemas.openxmlformats.org/officeDocument/2006/relationships/image" Target="../media/image78.jpeg"/><Relationship Id="rId4" Type="http://schemas.openxmlformats.org/officeDocument/2006/relationships/image" Target="../media/image82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8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10" Type="http://schemas.openxmlformats.org/officeDocument/2006/relationships/image" Target="../media/image49.png"/><Relationship Id="rId4" Type="http://schemas.openxmlformats.org/officeDocument/2006/relationships/image" Target="../media/image85.png"/><Relationship Id="rId9" Type="http://schemas.openxmlformats.org/officeDocument/2006/relationships/image" Target="../media/image45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9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45.png"/><Relationship Id="rId5" Type="http://schemas.openxmlformats.org/officeDocument/2006/relationships/image" Target="../media/image89.png"/><Relationship Id="rId4" Type="http://schemas.openxmlformats.org/officeDocument/2006/relationships/image" Target="../media/image16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5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92.png"/><Relationship Id="rId5" Type="http://schemas.openxmlformats.org/officeDocument/2006/relationships/image" Target="../media/image91.jpeg"/><Relationship Id="rId10" Type="http://schemas.openxmlformats.org/officeDocument/2006/relationships/image" Target="../media/image47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90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7" Type="http://schemas.openxmlformats.org/officeDocument/2006/relationships/image" Target="../media/image59.jpeg"/><Relationship Id="rId2" Type="http://schemas.openxmlformats.org/officeDocument/2006/relationships/image" Target="../media/image9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3.jpeg"/><Relationship Id="rId5" Type="http://schemas.openxmlformats.org/officeDocument/2006/relationships/image" Target="../media/image102.png"/><Relationship Id="rId4" Type="http://schemas.openxmlformats.org/officeDocument/2006/relationships/image" Target="../media/image10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hyperlink" Target="https://www.youtube.com/watch?v=gXXOkhoki8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hyperlink" Target="https://www.youtube.com/watch?v=Ymph_i6VWb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Immagine 4"/>
          <p:cNvPicPr/>
          <p:nvPr/>
        </p:nvPicPr>
        <p:blipFill>
          <a:blip r:embed="rId2"/>
          <a:stretch/>
        </p:blipFill>
        <p:spPr>
          <a:xfrm>
            <a:off x="6556680" y="6617970"/>
            <a:ext cx="914400" cy="914400"/>
          </a:xfrm>
          <a:prstGeom prst="rect">
            <a:avLst/>
          </a:prstGeom>
          <a:ln>
            <a:noFill/>
          </a:ln>
        </p:spPr>
      </p:pic>
      <p:sp>
        <p:nvSpPr>
          <p:cNvPr id="86" name="CustomShape 2"/>
          <p:cNvSpPr/>
          <p:nvPr/>
        </p:nvSpPr>
        <p:spPr>
          <a:xfrm>
            <a:off x="7471080" y="6756030"/>
            <a:ext cx="235872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3600" b="0" strike="noStrike" spc="-1" dirty="0">
                <a:uFill>
                  <a:solidFill>
                    <a:srgbClr val="FFFFFF"/>
                  </a:solidFill>
                </a:uFill>
              </a:rPr>
              <a:t>@FedeDat</a:t>
            </a:r>
            <a:endParaRPr lang="en-US" sz="2200" b="0" strike="noStrike" spc="-1" dirty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28FDFC0-DC80-4C00-9792-C7EF8844E38D}"/>
              </a:ext>
            </a:extLst>
          </p:cNvPr>
          <p:cNvSpPr txBox="1"/>
          <p:nvPr/>
        </p:nvSpPr>
        <p:spPr>
          <a:xfrm>
            <a:off x="6050107" y="3319575"/>
            <a:ext cx="39928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/>
              <a:t>From Greek, </a:t>
            </a:r>
          </a:p>
          <a:p>
            <a:pPr algn="ctr"/>
            <a:r>
              <a:rPr lang="en-US" sz="2800" i="1" dirty="0"/>
              <a:t>to energy saving, </a:t>
            </a:r>
          </a:p>
          <a:p>
            <a:pPr algn="ctr"/>
            <a:r>
              <a:rPr lang="en-US" sz="2800" i="1" dirty="0"/>
              <a:t>to photochemistry, </a:t>
            </a:r>
          </a:p>
          <a:p>
            <a:pPr algn="ctr"/>
            <a:r>
              <a:rPr lang="en-US" sz="2800" i="1" dirty="0"/>
              <a:t>to electrochemistry… </a:t>
            </a:r>
          </a:p>
          <a:p>
            <a:pPr algn="ctr"/>
            <a:r>
              <a:rPr lang="en-US" sz="2800" i="1" dirty="0"/>
              <a:t>and so on!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E91CB7C-6CAE-460B-8B21-F46E73BF512A}"/>
              </a:ext>
            </a:extLst>
          </p:cNvPr>
          <p:cNvSpPr txBox="1"/>
          <p:nvPr/>
        </p:nvSpPr>
        <p:spPr>
          <a:xfrm>
            <a:off x="5974080" y="70044"/>
            <a:ext cx="410337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A scientist’s life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C127027-04AE-4671-900C-18D46A810C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21" r="4743"/>
          <a:stretch/>
        </p:blipFill>
        <p:spPr>
          <a:xfrm>
            <a:off x="-1" y="-24934"/>
            <a:ext cx="6029325" cy="7588477"/>
          </a:xfrm>
          <a:prstGeom prst="rect">
            <a:avLst/>
          </a:prstGeom>
          <a:ln>
            <a:noFill/>
          </a:ln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09495CBD-24A4-452D-97B2-D96D38B4BC8A}"/>
              </a:ext>
            </a:extLst>
          </p:cNvPr>
          <p:cNvSpPr txBox="1"/>
          <p:nvPr/>
        </p:nvSpPr>
        <p:spPr>
          <a:xfrm>
            <a:off x="6046817" y="6009356"/>
            <a:ext cx="3992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(Dr.) Federico Dattila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upo 21">
            <a:extLst>
              <a:ext uri="{FF2B5EF4-FFF2-40B4-BE49-F238E27FC236}">
                <a16:creationId xmlns:a16="http://schemas.microsoft.com/office/drawing/2014/main" id="{BC80E2BC-7B91-441D-8CA1-6A2A5C0FAB23}"/>
              </a:ext>
            </a:extLst>
          </p:cNvPr>
          <p:cNvGrpSpPr>
            <a:grpSpLocks noChangeAspect="1"/>
          </p:cNvGrpSpPr>
          <p:nvPr/>
        </p:nvGrpSpPr>
        <p:grpSpPr>
          <a:xfrm>
            <a:off x="-7939" y="1184561"/>
            <a:ext cx="10147740" cy="5673436"/>
            <a:chOff x="1229051" y="1647092"/>
            <a:chExt cx="7666453" cy="4286189"/>
          </a:xfrm>
        </p:grpSpPr>
        <p:pic>
          <p:nvPicPr>
            <p:cNvPr id="4" name="Imagen 3" descr="Imagen que contiene exterior, agua, edificio, oveja&#10;&#10;Descripción generada automáticamente">
              <a:extLst>
                <a:ext uri="{FF2B5EF4-FFF2-40B4-BE49-F238E27FC236}">
                  <a16:creationId xmlns:a16="http://schemas.microsoft.com/office/drawing/2014/main" id="{469913B8-9573-4284-A965-089EA6DCD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29051" y="1647092"/>
              <a:ext cx="7619348" cy="4286189"/>
            </a:xfrm>
            <a:prstGeom prst="rect">
              <a:avLst/>
            </a:prstGeom>
          </p:spPr>
        </p:pic>
        <p:sp>
          <p:nvSpPr>
            <p:cNvPr id="5" name="CuadroTexto 6">
              <a:extLst>
                <a:ext uri="{FF2B5EF4-FFF2-40B4-BE49-F238E27FC236}">
                  <a16:creationId xmlns:a16="http://schemas.microsoft.com/office/drawing/2014/main" id="{DC5F5D3B-6586-42F0-AA96-E10FB83138CB}"/>
                </a:ext>
              </a:extLst>
            </p:cNvPr>
            <p:cNvSpPr txBox="1"/>
            <p:nvPr/>
          </p:nvSpPr>
          <p:spPr>
            <a:xfrm>
              <a:off x="6252665" y="5563949"/>
              <a:ext cx="2642839" cy="34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s-ES"/>
              </a:defPPr>
              <a:lvl1pPr algn="l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ヒラギノ角ゴ Pro W3" pitchFamily="-128" charset="-128"/>
                  <a:cs typeface="+mn-cs"/>
                </a:defRPr>
              </a:lvl1pPr>
              <a:lvl2pPr marL="457200" algn="l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ヒラギノ角ゴ Pro W3" pitchFamily="-128" charset="-128"/>
                  <a:cs typeface="+mn-cs"/>
                </a:defRPr>
              </a:lvl2pPr>
              <a:lvl3pPr marL="914400" algn="l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ヒラギノ角ゴ Pro W3" pitchFamily="-128" charset="-128"/>
                  <a:cs typeface="+mn-cs"/>
                </a:defRPr>
              </a:lvl3pPr>
              <a:lvl4pPr marL="1371600" algn="l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ヒラギノ角ゴ Pro W3" pitchFamily="-128" charset="-128"/>
                  <a:cs typeface="+mn-cs"/>
                </a:defRPr>
              </a:lvl4pPr>
              <a:lvl5pPr marL="1828800" algn="l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ヒラギノ角ゴ Pro W3" pitchFamily="-128" charset="-128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ヒラギノ角ゴ Pro W3" pitchFamily="-128" charset="-128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ヒラギノ角ゴ Pro W3" pitchFamily="-128" charset="-128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ヒラギノ角ゴ Pro W3" pitchFamily="-128" charset="-128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ヒラギノ角ゴ Pro W3" pitchFamily="-128" charset="-128"/>
                  <a:cs typeface="+mn-cs"/>
                </a:defRPr>
              </a:lvl9pPr>
            </a:lstStyle>
            <a:p>
              <a:r>
                <a:rPr lang="en-US" sz="2400" dirty="0">
                  <a:solidFill>
                    <a:schemeClr val="bg1"/>
                  </a:solidFill>
                  <a:latin typeface="+mn-lt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www.carbonvisuals.com</a:t>
              </a:r>
              <a:endParaRPr lang="en-US" sz="2400" dirty="0">
                <a:solidFill>
                  <a:schemeClr val="bg1"/>
                </a:solidFill>
                <a:latin typeface="+mn-lt"/>
              </a:endParaRPr>
            </a:p>
          </p:txBody>
        </p:sp>
        <p:pic>
          <p:nvPicPr>
            <p:cNvPr id="7" name="Imagen 6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478178B5-9EFF-4E02-A00E-579285BFD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89533">
              <a:off x="3375840" y="4734626"/>
              <a:ext cx="1106765" cy="436881"/>
            </a:xfrm>
            <a:prstGeom prst="rect">
              <a:avLst/>
            </a:prstGeom>
          </p:spPr>
        </p:pic>
        <p:pic>
          <p:nvPicPr>
            <p:cNvPr id="8" name="Imagen 7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BBC7F98E-97E4-4994-8A55-C2E61555BF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490475">
              <a:off x="4256618" y="5349976"/>
              <a:ext cx="1073964" cy="423933"/>
            </a:xfrm>
            <a:prstGeom prst="rect">
              <a:avLst/>
            </a:prstGeom>
          </p:spPr>
        </p:pic>
        <p:pic>
          <p:nvPicPr>
            <p:cNvPr id="9" name="Imagen 8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CFC29CC2-3033-4366-9A55-344873E55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57405">
              <a:off x="2139527" y="4655709"/>
              <a:ext cx="1022660" cy="403682"/>
            </a:xfrm>
            <a:prstGeom prst="rect">
              <a:avLst/>
            </a:prstGeom>
          </p:spPr>
        </p:pic>
        <p:pic>
          <p:nvPicPr>
            <p:cNvPr id="10" name="Imagen 9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27C2A2CE-19BF-40C5-819E-C723BF87D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956330">
              <a:off x="6235628" y="5000064"/>
              <a:ext cx="1073828" cy="423879"/>
            </a:xfrm>
            <a:prstGeom prst="rect">
              <a:avLst/>
            </a:prstGeom>
          </p:spPr>
        </p:pic>
        <p:pic>
          <p:nvPicPr>
            <p:cNvPr id="11" name="Imagen 10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CD82149F-F069-4D8E-8A01-659DDAC12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956330">
              <a:off x="1710624" y="3864669"/>
              <a:ext cx="994361" cy="392510"/>
            </a:xfrm>
            <a:prstGeom prst="rect">
              <a:avLst/>
            </a:prstGeom>
          </p:spPr>
        </p:pic>
        <p:pic>
          <p:nvPicPr>
            <p:cNvPr id="12" name="Imagen 11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309B9CD0-1D2B-4F1D-B862-D041E253A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69602">
              <a:off x="2898238" y="5280160"/>
              <a:ext cx="994361" cy="392510"/>
            </a:xfrm>
            <a:prstGeom prst="rect">
              <a:avLst/>
            </a:prstGeom>
          </p:spPr>
        </p:pic>
        <p:pic>
          <p:nvPicPr>
            <p:cNvPr id="13" name="Imagen 12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530FCA8A-796A-4134-B963-98D81451CB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25255">
              <a:off x="1628138" y="2597556"/>
              <a:ext cx="881244" cy="347859"/>
            </a:xfrm>
            <a:prstGeom prst="rect">
              <a:avLst/>
            </a:prstGeom>
          </p:spPr>
        </p:pic>
        <p:pic>
          <p:nvPicPr>
            <p:cNvPr id="14" name="Imagen 13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649ADBE2-E372-4727-9073-BBF34C765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956330">
              <a:off x="1340733" y="5278782"/>
              <a:ext cx="1298392" cy="512522"/>
            </a:xfrm>
            <a:prstGeom prst="rect">
              <a:avLst/>
            </a:prstGeom>
          </p:spPr>
        </p:pic>
        <p:pic>
          <p:nvPicPr>
            <p:cNvPr id="15" name="Imagen 14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5268CE82-402A-4FF3-AF20-979D682A97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956330">
              <a:off x="7394240" y="5245105"/>
              <a:ext cx="994361" cy="392510"/>
            </a:xfrm>
            <a:prstGeom prst="rect">
              <a:avLst/>
            </a:prstGeom>
          </p:spPr>
        </p:pic>
        <p:pic>
          <p:nvPicPr>
            <p:cNvPr id="16" name="Imagen 15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61D81526-147E-4D8B-A524-B6DE63D65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956330">
              <a:off x="7887516" y="4776586"/>
              <a:ext cx="724616" cy="286032"/>
            </a:xfrm>
            <a:prstGeom prst="rect">
              <a:avLst/>
            </a:prstGeom>
          </p:spPr>
        </p:pic>
        <p:pic>
          <p:nvPicPr>
            <p:cNvPr id="17" name="Imagen 16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1D19E0C7-A9E5-4CD5-B7B6-B6CFF0D1A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83490">
              <a:off x="1459949" y="3210535"/>
              <a:ext cx="724616" cy="286032"/>
            </a:xfrm>
            <a:prstGeom prst="rect">
              <a:avLst/>
            </a:prstGeom>
          </p:spPr>
        </p:pic>
        <p:pic>
          <p:nvPicPr>
            <p:cNvPr id="18" name="Imagen 17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5C6F0198-6434-4387-9C0B-87BDBF09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276253">
              <a:off x="5329811" y="4997858"/>
              <a:ext cx="724616" cy="286032"/>
            </a:xfrm>
            <a:prstGeom prst="rect">
              <a:avLst/>
            </a:prstGeom>
          </p:spPr>
        </p:pic>
        <p:pic>
          <p:nvPicPr>
            <p:cNvPr id="19" name="Imagen 18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DC602C93-70C7-4523-97CB-1C3B2BCAE6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032729">
              <a:off x="2524779" y="2962641"/>
              <a:ext cx="782400" cy="308841"/>
            </a:xfrm>
            <a:prstGeom prst="rect">
              <a:avLst/>
            </a:prstGeom>
          </p:spPr>
        </p:pic>
        <p:pic>
          <p:nvPicPr>
            <p:cNvPr id="20" name="Imagen 19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F92CA00F-1C5C-4084-8D26-B6825627DB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8129" y="5514380"/>
              <a:ext cx="839468" cy="331368"/>
            </a:xfrm>
            <a:prstGeom prst="rect">
              <a:avLst/>
            </a:prstGeom>
          </p:spPr>
        </p:pic>
        <p:pic>
          <p:nvPicPr>
            <p:cNvPr id="21" name="Imagen 20" descr="Una bola roja&#10;&#10;Descripción generada automáticamente con confianza media">
              <a:extLst>
                <a:ext uri="{FF2B5EF4-FFF2-40B4-BE49-F238E27FC236}">
                  <a16:creationId xmlns:a16="http://schemas.microsoft.com/office/drawing/2014/main" id="{622359F2-6ADF-4146-BD47-D629140A8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31331">
              <a:off x="1326954" y="4579121"/>
              <a:ext cx="839468" cy="331368"/>
            </a:xfrm>
            <a:prstGeom prst="rect">
              <a:avLst/>
            </a:prstGeom>
          </p:spPr>
        </p:pic>
      </p:grpSp>
      <p:sp>
        <p:nvSpPr>
          <p:cNvPr id="23" name="TextShape 1">
            <a:extLst>
              <a:ext uri="{FF2B5EF4-FFF2-40B4-BE49-F238E27FC236}">
                <a16:creationId xmlns:a16="http://schemas.microsoft.com/office/drawing/2014/main" id="{A121C2B5-4E0A-4F85-A6A7-D86C99F35079}"/>
              </a:ext>
            </a:extLst>
          </p:cNvPr>
          <p:cNvSpPr txBox="1"/>
          <p:nvPr/>
        </p:nvSpPr>
        <p:spPr>
          <a:xfrm>
            <a:off x="72000" y="17640"/>
            <a:ext cx="10004760" cy="757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Daily</a:t>
            </a:r>
            <a:r>
              <a:rPr lang="es-ES" sz="40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global CO</a:t>
            </a:r>
            <a:r>
              <a:rPr lang="es-ES" sz="4000" b="0" strike="noStrike" spc="-1" baseline="-25000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s-ES" sz="40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emissions</a:t>
            </a:r>
            <a:endParaRPr lang="en-US" sz="40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429357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72000" y="17640"/>
            <a:ext cx="10004760" cy="757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Why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is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</a:t>
            </a:r>
            <a:r>
              <a:rPr lang="es-ES" sz="40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important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?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27" name="Immagine 6"/>
          <p:cNvPicPr/>
          <p:nvPr/>
        </p:nvPicPr>
        <p:blipFill>
          <a:blip r:embed="rId2"/>
          <a:stretch/>
        </p:blipFill>
        <p:spPr>
          <a:xfrm>
            <a:off x="108000" y="748080"/>
            <a:ext cx="9720000" cy="6750000"/>
          </a:xfrm>
          <a:prstGeom prst="rect">
            <a:avLst/>
          </a:prstGeom>
          <a:ln>
            <a:noFill/>
          </a:ln>
        </p:spPr>
      </p:pic>
      <p:pic>
        <p:nvPicPr>
          <p:cNvPr id="5" name="Imagen 4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12EA9CBD-5457-4EDF-9BA4-DCBFE948D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889" y="2562665"/>
            <a:ext cx="1718623" cy="678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87789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72360" y="-28800"/>
            <a:ext cx="10004760" cy="850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ctr"/>
          <a:lstStyle/>
          <a:p>
            <a:pPr algn="ctr"/>
            <a:r>
              <a:rPr lang="es-E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What</a:t>
            </a:r>
            <a:r>
              <a:rPr lang="es-ES" sz="4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is</a:t>
            </a:r>
            <a:r>
              <a:rPr lang="es-ES" sz="4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4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greehouse</a:t>
            </a:r>
            <a:r>
              <a:rPr lang="es-ES" sz="4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effect</a:t>
            </a:r>
            <a:r>
              <a:rPr lang="es-ES" sz="4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?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30" name="Imagen 129"/>
          <p:cNvPicPr/>
          <p:nvPr/>
        </p:nvPicPr>
        <p:blipFill>
          <a:blip r:embed="rId3"/>
          <a:stretch/>
        </p:blipFill>
        <p:spPr>
          <a:xfrm>
            <a:off x="946800" y="1152000"/>
            <a:ext cx="8161200" cy="612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723806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72360" y="-28800"/>
            <a:ext cx="10004760" cy="850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ctr"/>
          <a:lstStyle/>
          <a:p>
            <a:pPr algn="ctr"/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A96EAAB-0648-4E37-A89D-11FCB18BFE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6151"/>
            <a:ext cx="10077450" cy="495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37886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upo de personas en una cancha&#10;&#10;Descripción generada automáticamente">
            <a:extLst>
              <a:ext uri="{FF2B5EF4-FFF2-40B4-BE49-F238E27FC236}">
                <a16:creationId xmlns:a16="http://schemas.microsoft.com/office/drawing/2014/main" id="{A460504F-9540-4E3C-AB9B-03532E654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6955"/>
            <a:ext cx="4572000" cy="3028950"/>
          </a:xfrm>
          <a:prstGeom prst="ellipse">
            <a:avLst/>
          </a:prstGeom>
        </p:spPr>
      </p:pic>
      <p:pic>
        <p:nvPicPr>
          <p:cNvPr id="15" name="Imagen 14" descr="Una mujer caminando enfrente de un edificio de piedra&#10;&#10;Descripción generada automáticamente con confianza media">
            <a:extLst>
              <a:ext uri="{FF2B5EF4-FFF2-40B4-BE49-F238E27FC236}">
                <a16:creationId xmlns:a16="http://schemas.microsoft.com/office/drawing/2014/main" id="{0D171BB5-B941-4217-8A45-3FEB681BA4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71" r="24986" b="20101"/>
          <a:stretch/>
        </p:blipFill>
        <p:spPr>
          <a:xfrm>
            <a:off x="4571999" y="2257316"/>
            <a:ext cx="3229841" cy="5294277"/>
          </a:xfrm>
          <a:prstGeom prst="ellipse">
            <a:avLst/>
          </a:prstGeom>
        </p:spPr>
      </p:pic>
      <p:pic>
        <p:nvPicPr>
          <p:cNvPr id="18" name="Imagen 17" descr="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B5431194-1A48-4E7D-832B-9D976EE4A4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2593"/>
            <a:ext cx="4572000" cy="3429000"/>
          </a:xfrm>
          <a:prstGeom prst="ellipse">
            <a:avLst/>
          </a:prstGeom>
        </p:spPr>
      </p:pic>
      <p:pic>
        <p:nvPicPr>
          <p:cNvPr id="21" name="Imagen 20" descr="Un par de personas de pie&#10;&#10;Descripción generada automáticamente con confianza baja">
            <a:extLst>
              <a:ext uri="{FF2B5EF4-FFF2-40B4-BE49-F238E27FC236}">
                <a16:creationId xmlns:a16="http://schemas.microsoft.com/office/drawing/2014/main" id="{FABDA64E-DF70-4075-8E77-17B63D4865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8" t="17859" r="41707"/>
          <a:stretch/>
        </p:blipFill>
        <p:spPr>
          <a:xfrm>
            <a:off x="7801841" y="899919"/>
            <a:ext cx="2275609" cy="3960668"/>
          </a:xfrm>
          <a:prstGeom prst="ellipse">
            <a:avLst/>
          </a:prstGeom>
        </p:spPr>
      </p:pic>
      <p:sp>
        <p:nvSpPr>
          <p:cNvPr id="23" name="TextShape 2">
            <a:extLst>
              <a:ext uri="{FF2B5EF4-FFF2-40B4-BE49-F238E27FC236}">
                <a16:creationId xmlns:a16="http://schemas.microsoft.com/office/drawing/2014/main" id="{71E0132E-F056-4B76-A9E5-4B634B1962D2}"/>
              </a:ext>
            </a:extLst>
          </p:cNvPr>
          <p:cNvSpPr txBox="1"/>
          <p:nvPr/>
        </p:nvSpPr>
        <p:spPr>
          <a:xfrm>
            <a:off x="0" y="0"/>
            <a:ext cx="10077450" cy="1219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Just a </a:t>
            </a:r>
            <a:r>
              <a:rPr lang="es-ES" sz="4000" b="0" strike="noStrike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teenager</a:t>
            </a:r>
            <a:r>
              <a:rPr lang="es-ES" sz="40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, so </a:t>
            </a:r>
            <a:r>
              <a:rPr lang="es-ES" sz="4000" b="0" strike="noStrike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what’s</a:t>
            </a:r>
            <a:r>
              <a:rPr lang="es-ES" sz="40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next</a:t>
            </a:r>
            <a:r>
              <a:rPr lang="es-ES" sz="40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?</a:t>
            </a:r>
            <a:endParaRPr lang="en-US" sz="44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556603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Shape 2">
            <a:extLst>
              <a:ext uri="{FF2B5EF4-FFF2-40B4-BE49-F238E27FC236}">
                <a16:creationId xmlns:a16="http://schemas.microsoft.com/office/drawing/2014/main" id="{71E0132E-F056-4B76-A9E5-4B634B1962D2}"/>
              </a:ext>
            </a:extLst>
          </p:cNvPr>
          <p:cNvSpPr txBox="1"/>
          <p:nvPr/>
        </p:nvSpPr>
        <p:spPr>
          <a:xfrm>
            <a:off x="0" y="0"/>
            <a:ext cx="10077450" cy="756284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54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3</a:t>
            </a:r>
            <a:r>
              <a:rPr lang="es-ES" sz="5400" b="0" strike="noStrike" spc="-1" baseline="30000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rd</a:t>
            </a:r>
            <a:r>
              <a:rPr lang="es-ES" sz="54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5400" b="0" strike="noStrike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year</a:t>
            </a:r>
            <a:r>
              <a:rPr lang="es-ES" sz="54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5400" b="0" strike="noStrike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Bachelo</a:t>
            </a:r>
            <a:r>
              <a:rPr lang="es-ES" sz="5400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r</a:t>
            </a:r>
            <a:r>
              <a:rPr lang="es-ES" sz="54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in </a:t>
            </a:r>
            <a:r>
              <a:rPr lang="es-ES" sz="5400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Physics</a:t>
            </a:r>
            <a:r>
              <a:rPr lang="es-ES" sz="54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…</a:t>
            </a:r>
            <a:endParaRPr lang="es-ES" sz="54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  <a:p>
            <a:pPr algn="ctr"/>
            <a:r>
              <a:rPr lang="es-ES" sz="5400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What</a:t>
            </a:r>
            <a:r>
              <a:rPr lang="es-ES" sz="54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5400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would</a:t>
            </a:r>
            <a:r>
              <a:rPr lang="es-ES" sz="54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5400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you</a:t>
            </a:r>
            <a:r>
              <a:rPr lang="es-ES" sz="54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do?</a:t>
            </a:r>
            <a:endParaRPr lang="en-US" sz="60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3FAAA84-B1CD-46D4-826E-615A2815E4AD}"/>
              </a:ext>
            </a:extLst>
          </p:cNvPr>
          <p:cNvSpPr txBox="1"/>
          <p:nvPr/>
        </p:nvSpPr>
        <p:spPr>
          <a:xfrm>
            <a:off x="0" y="0"/>
            <a:ext cx="1039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highlight>
                  <a:srgbClr val="FF0000"/>
                </a:highlight>
              </a:rPr>
              <a:t>Q3</a:t>
            </a:r>
          </a:p>
        </p:txBody>
      </p:sp>
    </p:spTree>
    <p:extLst>
      <p:ext uri="{BB962C8B-B14F-4D97-AF65-F5344CB8AC3E}">
        <p14:creationId xmlns:p14="http://schemas.microsoft.com/office/powerpoint/2010/main" val="1466997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0" y="32760"/>
            <a:ext cx="10135800" cy="8608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CO</a:t>
            </a:r>
            <a:r>
              <a:rPr lang="es-ES" sz="40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2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emission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by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 sector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2695979-EC93-45EB-BBC4-D8E9EF77A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1009650"/>
            <a:ext cx="8953500" cy="554355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37C766B9-5464-44F8-9B34-3272BE5D981B}"/>
              </a:ext>
            </a:extLst>
          </p:cNvPr>
          <p:cNvSpPr txBox="1"/>
          <p:nvPr/>
        </p:nvSpPr>
        <p:spPr>
          <a:xfrm>
            <a:off x="0" y="6731853"/>
            <a:ext cx="1007511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effectLst/>
                <a:hlinkClick r:id="rId3"/>
              </a:rPr>
              <a:t>https://ourworldindata.org/grapher/co-emissions-by-sector?country=~OWID_WRL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177906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-22320" y="2103120"/>
            <a:ext cx="4411440" cy="649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5 10</a:t>
            </a:r>
            <a:r>
              <a:rPr lang="es-ES" sz="3200" b="0" strike="noStrike" spc="-1" baseline="30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20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J in 2012 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5542200" y="2093400"/>
            <a:ext cx="4496760" cy="649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8 10</a:t>
            </a:r>
            <a:r>
              <a:rPr lang="es-ES" sz="3200" b="0" strike="noStrike" spc="-1" baseline="30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20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J in 2040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50" name="TextShape 3"/>
          <p:cNvSpPr txBox="1"/>
          <p:nvPr/>
        </p:nvSpPr>
        <p:spPr>
          <a:xfrm>
            <a:off x="0" y="0"/>
            <a:ext cx="10077120" cy="89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Do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we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need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energy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?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51" name="TextShape 4"/>
          <p:cNvSpPr txBox="1"/>
          <p:nvPr/>
        </p:nvSpPr>
        <p:spPr>
          <a:xfrm>
            <a:off x="0" y="1270440"/>
            <a:ext cx="6965640" cy="649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s-ES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World</a:t>
            </a:r>
            <a:r>
              <a:rPr lang="es-E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energetic</a:t>
            </a:r>
            <a:r>
              <a:rPr lang="es-E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consumption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52" name="Immagine 7"/>
          <p:cNvPicPr/>
          <p:nvPr/>
        </p:nvPicPr>
        <p:blipFill>
          <a:blip r:embed="rId2"/>
          <a:srcRect l="36550"/>
          <a:stretch/>
        </p:blipFill>
        <p:spPr>
          <a:xfrm>
            <a:off x="0" y="3474720"/>
            <a:ext cx="4572000" cy="4087440"/>
          </a:xfrm>
          <a:prstGeom prst="rect">
            <a:avLst/>
          </a:prstGeom>
          <a:ln>
            <a:noFill/>
          </a:ln>
        </p:spPr>
      </p:pic>
      <p:sp>
        <p:nvSpPr>
          <p:cNvPr id="153" name="CustomShape 5"/>
          <p:cNvSpPr/>
          <p:nvPr/>
        </p:nvSpPr>
        <p:spPr>
          <a:xfrm rot="-5400000" flipH="1">
            <a:off x="4573440" y="1772640"/>
            <a:ext cx="360" cy="1207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572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4" name="CustomShape 6"/>
          <p:cNvSpPr/>
          <p:nvPr/>
        </p:nvSpPr>
        <p:spPr>
          <a:xfrm>
            <a:off x="5868000" y="3816000"/>
            <a:ext cx="3420000" cy="577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beers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day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55" name="CustomShape 7"/>
          <p:cNvSpPr/>
          <p:nvPr/>
        </p:nvSpPr>
        <p:spPr>
          <a:xfrm>
            <a:off x="5927400" y="4894560"/>
            <a:ext cx="3288600" cy="577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50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years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(20-70)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56" name="CustomShape 8"/>
          <p:cNvSpPr/>
          <p:nvPr/>
        </p:nvSpPr>
        <p:spPr>
          <a:xfrm>
            <a:off x="5112000" y="5902200"/>
            <a:ext cx="47520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91250 ~ 1 10</a:t>
            </a:r>
            <a:r>
              <a:rPr lang="es-ES" sz="3200" b="0" strike="noStrike" spc="-1" baseline="30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beers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73765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/>
      <p:bldP spid="155" grpId="0"/>
      <p:bldP spid="15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0" y="32760"/>
            <a:ext cx="10135800" cy="8608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What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is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energy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?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58" name="Immagine 6"/>
          <p:cNvPicPr/>
          <p:nvPr/>
        </p:nvPicPr>
        <p:blipFill>
          <a:blip r:embed="rId2"/>
          <a:stretch/>
        </p:blipFill>
        <p:spPr>
          <a:xfrm>
            <a:off x="36000" y="612000"/>
            <a:ext cx="2477160" cy="1527480"/>
          </a:xfrm>
          <a:prstGeom prst="rect">
            <a:avLst/>
          </a:prstGeom>
          <a:ln>
            <a:noFill/>
          </a:ln>
        </p:spPr>
      </p:pic>
      <p:pic>
        <p:nvPicPr>
          <p:cNvPr id="159" name="Immagine 5"/>
          <p:cNvPicPr/>
          <p:nvPr/>
        </p:nvPicPr>
        <p:blipFill>
          <a:blip r:embed="rId3"/>
          <a:stretch/>
        </p:blipFill>
        <p:spPr>
          <a:xfrm>
            <a:off x="29160" y="1959840"/>
            <a:ext cx="3070440" cy="5329800"/>
          </a:xfrm>
          <a:prstGeom prst="rect">
            <a:avLst/>
          </a:prstGeom>
          <a:ln>
            <a:noFill/>
          </a:ln>
        </p:spPr>
      </p:pic>
      <p:sp>
        <p:nvSpPr>
          <p:cNvPr id="160" name="CustomShape 2"/>
          <p:cNvSpPr/>
          <p:nvPr/>
        </p:nvSpPr>
        <p:spPr>
          <a:xfrm>
            <a:off x="3024000" y="981360"/>
            <a:ext cx="7054560" cy="28000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Wh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= 3600 J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 kWh (1000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Wh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):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Pull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car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on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top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Tour Eiffel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(324 m)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E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Emission</a:t>
            </a:r>
            <a:r>
              <a:rPr lang="es-E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es-E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370 g </a:t>
            </a:r>
            <a:r>
              <a:rPr lang="es-ES" sz="3200" b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es-E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</a:t>
            </a:r>
            <a:r>
              <a:rPr lang="es-ES" sz="3200" b="1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endParaRPr lang="en-US" sz="3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(</a:t>
            </a:r>
            <a:r>
              <a:rPr lang="es-E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source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ENDESA/MITECO)</a:t>
            </a:r>
            <a:endParaRPr lang="en-US" sz="3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BB207F8-035E-4B57-8483-1D186915DEB1}"/>
              </a:ext>
            </a:extLst>
          </p:cNvPr>
          <p:cNvSpPr txBox="1"/>
          <p:nvPr/>
        </p:nvSpPr>
        <p:spPr>
          <a:xfrm>
            <a:off x="9096710" y="6322576"/>
            <a:ext cx="1039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highlight>
                  <a:srgbClr val="FF0000"/>
                </a:highlight>
              </a:rPr>
              <a:t>Q4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AF8E3E4-55E9-4D64-95E6-6FB4FB9556B7}"/>
              </a:ext>
            </a:extLst>
          </p:cNvPr>
          <p:cNvSpPr txBox="1"/>
          <p:nvPr/>
        </p:nvSpPr>
        <p:spPr>
          <a:xfrm>
            <a:off x="3099600" y="5715802"/>
            <a:ext cx="69341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Weekly</a:t>
            </a:r>
            <a:r>
              <a:rPr lang="es-E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absorption</a:t>
            </a:r>
            <a:r>
              <a:rPr lang="es-E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es-ES" sz="32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</a:t>
            </a:r>
            <a:r>
              <a:rPr lang="es-ES" sz="320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tree</a:t>
            </a:r>
            <a:r>
              <a:rPr lang="es-ES" sz="32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source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AQUAe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Fundación)</a:t>
            </a:r>
            <a:endParaRPr lang="en-US" sz="3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484339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mmagine 3"/>
          <p:cNvPicPr/>
          <p:nvPr/>
        </p:nvPicPr>
        <p:blipFill>
          <a:blip r:embed="rId2"/>
          <a:stretch/>
        </p:blipFill>
        <p:spPr>
          <a:xfrm>
            <a:off x="0" y="36000"/>
            <a:ext cx="4553640" cy="2560320"/>
          </a:xfrm>
          <a:prstGeom prst="rect">
            <a:avLst/>
          </a:prstGeom>
          <a:ln>
            <a:noFill/>
          </a:ln>
        </p:spPr>
      </p:pic>
      <p:pic>
        <p:nvPicPr>
          <p:cNvPr id="168" name="Immagine 6"/>
          <p:cNvPicPr/>
          <p:nvPr/>
        </p:nvPicPr>
        <p:blipFill>
          <a:blip r:embed="rId3"/>
          <a:stretch/>
        </p:blipFill>
        <p:spPr>
          <a:xfrm>
            <a:off x="7344000" y="3240000"/>
            <a:ext cx="2160000" cy="1620000"/>
          </a:xfrm>
          <a:prstGeom prst="rect">
            <a:avLst/>
          </a:prstGeom>
          <a:ln>
            <a:noFill/>
          </a:ln>
        </p:spPr>
      </p:pic>
      <p:sp>
        <p:nvSpPr>
          <p:cNvPr id="169" name="CustomShape 1"/>
          <p:cNvSpPr/>
          <p:nvPr/>
        </p:nvSpPr>
        <p:spPr>
          <a:xfrm>
            <a:off x="4550400" y="349200"/>
            <a:ext cx="5526360" cy="2425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Mobile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phone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(11.6 W)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Annual</a:t>
            </a:r>
            <a:r>
              <a:rPr lang="es-E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consumption</a:t>
            </a:r>
            <a:r>
              <a:rPr lang="es-E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(16 </a:t>
            </a:r>
            <a:r>
              <a:rPr lang="es-E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hours</a:t>
            </a:r>
            <a:r>
              <a:rPr lang="es-E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per </a:t>
            </a:r>
            <a:r>
              <a:rPr lang="es-E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day</a:t>
            </a:r>
            <a:r>
              <a:rPr lang="es-E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 = 68 kWh</a:t>
            </a:r>
            <a:endParaRPr lang="en-US" sz="22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25 kg </a:t>
            </a:r>
            <a:r>
              <a:rPr lang="es-E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es-E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</a:t>
            </a:r>
            <a:r>
              <a:rPr lang="es-ES" sz="24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 </a:t>
            </a:r>
            <a:r>
              <a:rPr lang="es-E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46080" y="2704320"/>
            <a:ext cx="9961920" cy="24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Teenager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15/16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years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2140-2700 kcal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source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FAO)  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Daily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consumption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= 2.49-3.14 kWh</a:t>
            </a:r>
            <a:endParaRPr lang="en-US" sz="22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Annual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consumption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= 910-1150 kWh 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pic>
        <p:nvPicPr>
          <p:cNvPr id="171" name="Immagine 11"/>
          <p:cNvPicPr/>
          <p:nvPr/>
        </p:nvPicPr>
        <p:blipFill>
          <a:blip r:embed="rId4"/>
          <a:srcRect r="15436"/>
          <a:stretch/>
        </p:blipFill>
        <p:spPr>
          <a:xfrm>
            <a:off x="9000" y="4843440"/>
            <a:ext cx="4105800" cy="2743200"/>
          </a:xfrm>
          <a:prstGeom prst="rect">
            <a:avLst/>
          </a:prstGeom>
          <a:ln>
            <a:noFill/>
          </a:ln>
        </p:spPr>
      </p:pic>
      <p:sp>
        <p:nvSpPr>
          <p:cNvPr id="172" name="CustomShape 3"/>
          <p:cNvSpPr/>
          <p:nvPr/>
        </p:nvSpPr>
        <p:spPr>
          <a:xfrm>
            <a:off x="4218120" y="5014080"/>
            <a:ext cx="5858640" cy="245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Trip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Tarragona-Camp Nou (</a:t>
            </a:r>
            <a:r>
              <a:rPr lang="es-E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source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MITECO)  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93 km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13.55 kg </a:t>
            </a:r>
            <a:r>
              <a:rPr lang="es-E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</a:t>
            </a:r>
            <a:r>
              <a:rPr lang="es-ES" sz="22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with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gasolina </a:t>
            </a: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engine</a:t>
            </a:r>
            <a:endParaRPr lang="en-US" sz="22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Weekly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absorption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37 </a:t>
            </a: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trees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1289213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AE886A39-0534-46CF-A00C-13259D68980B}"/>
              </a:ext>
            </a:extLst>
          </p:cNvPr>
          <p:cNvSpPr txBox="1"/>
          <p:nvPr/>
        </p:nvSpPr>
        <p:spPr>
          <a:xfrm>
            <a:off x="0" y="70044"/>
            <a:ext cx="10077450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Interactive presentation</a:t>
            </a:r>
          </a:p>
          <a:p>
            <a:pPr algn="ctr"/>
            <a:endParaRPr lang="en-US" sz="6600" dirty="0"/>
          </a:p>
          <a:p>
            <a:r>
              <a:rPr lang="en-US" sz="4000" dirty="0">
                <a:solidFill>
                  <a:schemeClr val="bg1"/>
                </a:solidFill>
              </a:rPr>
              <a:t>Feel free to ask while I am presenting!</a:t>
            </a:r>
          </a:p>
          <a:p>
            <a:endParaRPr lang="en-US" sz="4000" dirty="0">
              <a:solidFill>
                <a:schemeClr val="bg1"/>
              </a:solidFill>
            </a:endParaRPr>
          </a:p>
          <a:p>
            <a:r>
              <a:rPr lang="en-US" sz="4000" dirty="0">
                <a:solidFill>
                  <a:schemeClr val="bg1"/>
                </a:solidFill>
              </a:rPr>
              <a:t>Whenever you see the Quiz sign, get ready to answer! Raise your hand when ready!</a:t>
            </a:r>
          </a:p>
          <a:p>
            <a:endParaRPr lang="en-US" sz="4000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DF26926-48C7-4C02-8E87-57936DC36883}"/>
              </a:ext>
            </a:extLst>
          </p:cNvPr>
          <p:cNvSpPr txBox="1"/>
          <p:nvPr/>
        </p:nvSpPr>
        <p:spPr>
          <a:xfrm>
            <a:off x="9175169" y="3933015"/>
            <a:ext cx="5838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highlight>
                  <a:srgbClr val="FF0000"/>
                </a:highlight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19472886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2"/>
          <p:cNvSpPr txBox="1"/>
          <p:nvPr/>
        </p:nvSpPr>
        <p:spPr>
          <a:xfrm>
            <a:off x="0" y="0"/>
            <a:ext cx="10077450" cy="1219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2015,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Bachelor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Thesis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Italy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6" name="TextShape 2">
            <a:extLst>
              <a:ext uri="{FF2B5EF4-FFF2-40B4-BE49-F238E27FC236}">
                <a16:creationId xmlns:a16="http://schemas.microsoft.com/office/drawing/2014/main" id="{CFF71B04-5407-4D84-8C25-27F85F690C3E}"/>
              </a:ext>
            </a:extLst>
          </p:cNvPr>
          <p:cNvSpPr txBox="1"/>
          <p:nvPr/>
        </p:nvSpPr>
        <p:spPr>
          <a:xfrm>
            <a:off x="0" y="6343530"/>
            <a:ext cx="10077450" cy="1219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 need to save energy!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3ED6270-E044-4714-A5CB-AABCD24D5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600" y="2856930"/>
            <a:ext cx="7939087" cy="381850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4F6C6CD-D034-4066-A584-EBBBA93D6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3" y="960008"/>
            <a:ext cx="2166937" cy="187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00713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21ED56B0-A3C6-45F2-980D-8191A9CD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077450" cy="866449"/>
          </a:xfrm>
        </p:spPr>
        <p:txBody>
          <a:bodyPr>
            <a:noAutofit/>
          </a:bodyPr>
          <a:lstStyle/>
          <a:p>
            <a:pPr algn="ctr"/>
            <a:r>
              <a:rPr lang="es-ES" dirty="0" err="1">
                <a:latin typeface="+mn-lt"/>
              </a:rPr>
              <a:t>What</a:t>
            </a:r>
            <a:r>
              <a:rPr lang="es-ES" dirty="0">
                <a:latin typeface="+mn-lt"/>
              </a:rPr>
              <a:t> </a:t>
            </a:r>
            <a:r>
              <a:rPr lang="es-ES" dirty="0" err="1">
                <a:latin typeface="+mn-lt"/>
              </a:rPr>
              <a:t>about</a:t>
            </a:r>
            <a:r>
              <a:rPr lang="es-ES" dirty="0">
                <a:latin typeface="+mn-lt"/>
              </a:rPr>
              <a:t> </a:t>
            </a:r>
            <a:r>
              <a:rPr lang="es-ES" dirty="0" err="1">
                <a:latin typeface="+mn-lt"/>
              </a:rPr>
              <a:t>photosynthesis</a:t>
            </a:r>
            <a:r>
              <a:rPr lang="es-ES" dirty="0">
                <a:latin typeface="+mn-lt"/>
              </a:rPr>
              <a:t>?</a:t>
            </a:r>
            <a:endParaRPr lang="it-IT" dirty="0">
              <a:latin typeface="+mn-lt"/>
            </a:endParaRPr>
          </a:p>
        </p:txBody>
      </p:sp>
      <p:pic>
        <p:nvPicPr>
          <p:cNvPr id="5" name="Immagine 4" descr="Immagine che contiene tazza&#10;&#10;Descrizione generata con affidabilità elevata">
            <a:extLst>
              <a:ext uri="{FF2B5EF4-FFF2-40B4-BE49-F238E27FC236}">
                <a16:creationId xmlns:a16="http://schemas.microsoft.com/office/drawing/2014/main" id="{CCB119EC-7637-48E9-9133-E38DF7E89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1" y="2989796"/>
            <a:ext cx="2143125" cy="214312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EDB3681-B3BE-4372-9CDC-B7499814454C}"/>
              </a:ext>
            </a:extLst>
          </p:cNvPr>
          <p:cNvSpPr txBox="1"/>
          <p:nvPr/>
        </p:nvSpPr>
        <p:spPr>
          <a:xfrm>
            <a:off x="2073160" y="3594509"/>
            <a:ext cx="19816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 err="1"/>
              <a:t>Sunlight</a:t>
            </a:r>
            <a:endParaRPr lang="it-IT" sz="3200" dirty="0"/>
          </a:p>
        </p:txBody>
      </p:sp>
      <p:pic>
        <p:nvPicPr>
          <p:cNvPr id="7" name="Immagine 7">
            <a:extLst>
              <a:ext uri="{FF2B5EF4-FFF2-40B4-BE49-F238E27FC236}">
                <a16:creationId xmlns:a16="http://schemas.microsoft.com/office/drawing/2014/main" id="{406E7B4C-4323-42DE-B0E5-6ED63AEBD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" y="5804320"/>
            <a:ext cx="2642598" cy="1758529"/>
          </a:xfrm>
          <a:prstGeom prst="ellipse">
            <a:avLst/>
          </a:prstGeom>
        </p:spPr>
      </p:pic>
      <p:sp>
        <p:nvSpPr>
          <p:cNvPr id="8" name="CasellaDiTesto 8">
            <a:extLst>
              <a:ext uri="{FF2B5EF4-FFF2-40B4-BE49-F238E27FC236}">
                <a16:creationId xmlns:a16="http://schemas.microsoft.com/office/drawing/2014/main" id="{BBEF67C7-2E5B-4801-AD2E-36B51C10601B}"/>
              </a:ext>
            </a:extLst>
          </p:cNvPr>
          <p:cNvSpPr txBox="1"/>
          <p:nvPr/>
        </p:nvSpPr>
        <p:spPr>
          <a:xfrm>
            <a:off x="2778350" y="6224293"/>
            <a:ext cx="12626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dirty="0"/>
              <a:t>Water</a:t>
            </a:r>
          </a:p>
        </p:txBody>
      </p:sp>
      <p:pic>
        <p:nvPicPr>
          <p:cNvPr id="10" name="Immagine 13" descr="Immagine che contiene albero, esterni, pianta&#10;&#10;Descrizione generata con affidabilità molto elevata">
            <a:extLst>
              <a:ext uri="{FF2B5EF4-FFF2-40B4-BE49-F238E27FC236}">
                <a16:creationId xmlns:a16="http://schemas.microsoft.com/office/drawing/2014/main" id="{7C5B7830-02AF-4F2A-A87A-E0CDEE43E9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867" y="2952237"/>
            <a:ext cx="3257881" cy="1835426"/>
          </a:xfrm>
          <a:prstGeom prst="ellipse">
            <a:avLst/>
          </a:prstGeom>
        </p:spPr>
      </p:pic>
      <p:sp>
        <p:nvSpPr>
          <p:cNvPr id="11" name="CasellaDiTesto 14">
            <a:extLst>
              <a:ext uri="{FF2B5EF4-FFF2-40B4-BE49-F238E27FC236}">
                <a16:creationId xmlns:a16="http://schemas.microsoft.com/office/drawing/2014/main" id="{EB3401F5-93EF-4E25-B970-D3A85C5C2A6A}"/>
              </a:ext>
            </a:extLst>
          </p:cNvPr>
          <p:cNvSpPr txBox="1"/>
          <p:nvPr/>
        </p:nvSpPr>
        <p:spPr>
          <a:xfrm>
            <a:off x="4054827" y="4856096"/>
            <a:ext cx="28557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 err="1"/>
              <a:t>Tree</a:t>
            </a:r>
            <a:endParaRPr lang="it-IT" sz="3200" dirty="0"/>
          </a:p>
        </p:txBody>
      </p:sp>
      <p:sp>
        <p:nvSpPr>
          <p:cNvPr id="12" name="TextBox 17">
            <a:extLst>
              <a:ext uri="{FF2B5EF4-FFF2-40B4-BE49-F238E27FC236}">
                <a16:creationId xmlns:a16="http://schemas.microsoft.com/office/drawing/2014/main" id="{38E4DB56-EB48-45D3-ACFF-2E2D76BF17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02098" y="1704317"/>
            <a:ext cx="952505" cy="5847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t-IT" sz="3200" dirty="0">
                <a:latin typeface="+mn-lt"/>
              </a:rPr>
              <a:t>CO</a:t>
            </a:r>
            <a:r>
              <a:rPr lang="en-US" altLang="it-IT" sz="3200" baseline="-25000" dirty="0">
                <a:latin typeface="+mn-lt"/>
              </a:rPr>
              <a:t>2</a:t>
            </a:r>
            <a:endParaRPr lang="en-GB" altLang="it-IT" sz="3200" dirty="0">
              <a:latin typeface="+mn-lt"/>
            </a:endParaRPr>
          </a:p>
        </p:txBody>
      </p:sp>
      <p:pic>
        <p:nvPicPr>
          <p:cNvPr id="13" name="Immagine 3">
            <a:extLst>
              <a:ext uri="{FF2B5EF4-FFF2-40B4-BE49-F238E27FC236}">
                <a16:creationId xmlns:a16="http://schemas.microsoft.com/office/drawing/2014/main" id="{448A61FD-35B3-4459-BED3-377191CCF6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638" y="807197"/>
            <a:ext cx="3022053" cy="2011039"/>
          </a:xfrm>
          <a:prstGeom prst="ellipse">
            <a:avLst/>
          </a:prstGeom>
        </p:spPr>
      </p:pic>
      <p:sp>
        <p:nvSpPr>
          <p:cNvPr id="14" name="TextBox 17">
            <a:extLst>
              <a:ext uri="{FF2B5EF4-FFF2-40B4-BE49-F238E27FC236}">
                <a16:creationId xmlns:a16="http://schemas.microsoft.com/office/drawing/2014/main" id="{E18E7CA2-1C6D-40AD-8147-A2167C8EA2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65676" y="2818236"/>
            <a:ext cx="715260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t-IT" sz="3600" dirty="0">
                <a:latin typeface="+mn-lt"/>
              </a:rPr>
              <a:t>O</a:t>
            </a:r>
            <a:r>
              <a:rPr lang="en-US" altLang="it-IT" sz="3600" baseline="-25000" dirty="0">
                <a:latin typeface="+mn-lt"/>
              </a:rPr>
              <a:t>2</a:t>
            </a:r>
            <a:endParaRPr lang="en-GB" altLang="it-IT" sz="3600" dirty="0">
              <a:latin typeface="+mn-lt"/>
            </a:endParaRPr>
          </a:p>
        </p:txBody>
      </p:sp>
      <p:sp>
        <p:nvSpPr>
          <p:cNvPr id="15" name="CasellaDiTesto 7">
            <a:extLst>
              <a:ext uri="{FF2B5EF4-FFF2-40B4-BE49-F238E27FC236}">
                <a16:creationId xmlns:a16="http://schemas.microsoft.com/office/drawing/2014/main" id="{D74774D1-7160-40C7-8CC2-7FB92EB40A01}"/>
              </a:ext>
            </a:extLst>
          </p:cNvPr>
          <p:cNvSpPr txBox="1"/>
          <p:nvPr/>
        </p:nvSpPr>
        <p:spPr>
          <a:xfrm>
            <a:off x="2059134" y="4284152"/>
            <a:ext cx="21435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/>
              <a:t>1.3 kW/</a:t>
            </a:r>
            <a:r>
              <a:rPr lang="it-IT" sz="3200" dirty="0"/>
              <a:t>m</a:t>
            </a:r>
            <a:r>
              <a:rPr lang="it-IT" sz="3200" baseline="30000" dirty="0"/>
              <a:t>2 </a:t>
            </a:r>
          </a:p>
        </p:txBody>
      </p:sp>
      <p:sp>
        <p:nvSpPr>
          <p:cNvPr id="16" name="TextBox 17">
            <a:extLst>
              <a:ext uri="{FF2B5EF4-FFF2-40B4-BE49-F238E27FC236}">
                <a16:creationId xmlns:a16="http://schemas.microsoft.com/office/drawing/2014/main" id="{3A805E55-F767-4653-932C-4AA6A990F3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4299" y="6254192"/>
            <a:ext cx="3441968" cy="120032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it-IT" sz="3600" dirty="0">
                <a:latin typeface="+mn-lt"/>
              </a:rPr>
              <a:t>Energy storage </a:t>
            </a:r>
          </a:p>
          <a:p>
            <a:pPr algn="ctr" eaLnBrk="1" hangingPunct="1"/>
            <a:r>
              <a:rPr lang="en-US" altLang="it-IT" sz="3600" dirty="0">
                <a:latin typeface="+mn-lt"/>
              </a:rPr>
              <a:t>(sugars)</a:t>
            </a:r>
            <a:endParaRPr lang="en-GB" altLang="it-IT" sz="3600" dirty="0">
              <a:latin typeface="+mn-lt"/>
            </a:endParaRPr>
          </a:p>
        </p:txBody>
      </p:sp>
      <p:pic>
        <p:nvPicPr>
          <p:cNvPr id="18" name="Imagen 17" descr="Un conjunto de imágenes de comida&#10;&#10;Descripción generada automáticamente">
            <a:extLst>
              <a:ext uri="{FF2B5EF4-FFF2-40B4-BE49-F238E27FC236}">
                <a16:creationId xmlns:a16="http://schemas.microsoft.com/office/drawing/2014/main" id="{35B75A02-4CCC-49BB-BF3E-A9CB21EDC2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894" y="4787663"/>
            <a:ext cx="2377587" cy="1584096"/>
          </a:xfrm>
          <a:prstGeom prst="ellipse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A4303B4C-84C8-46D3-BD04-5FC2D35D187B}"/>
              </a:ext>
            </a:extLst>
          </p:cNvPr>
          <p:cNvSpPr txBox="1"/>
          <p:nvPr/>
        </p:nvSpPr>
        <p:spPr>
          <a:xfrm>
            <a:off x="8196402" y="3862389"/>
            <a:ext cx="1039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highlight>
                  <a:srgbClr val="FF0000"/>
                </a:highlight>
              </a:rPr>
              <a:t>Q5</a:t>
            </a:r>
          </a:p>
        </p:txBody>
      </p:sp>
      <p:pic>
        <p:nvPicPr>
          <p:cNvPr id="19" name="Imagen 18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93125891-75B4-4778-9E9C-24B5B177BC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537" y="1650083"/>
            <a:ext cx="1718623" cy="678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1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21ED56B0-A3C6-45F2-980D-8191A9CD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077450" cy="866449"/>
          </a:xfrm>
        </p:spPr>
        <p:txBody>
          <a:bodyPr>
            <a:no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  <a:latin typeface="+mn-lt"/>
              </a:rPr>
              <a:t>Dye-sensitized</a:t>
            </a:r>
            <a:r>
              <a:rPr lang="es-ES" dirty="0">
                <a:solidFill>
                  <a:schemeClr val="bg1"/>
                </a:solidFill>
                <a:latin typeface="+mn-lt"/>
              </a:rPr>
              <a:t> solar </a:t>
            </a:r>
            <a:r>
              <a:rPr lang="es-ES" dirty="0" err="1">
                <a:solidFill>
                  <a:schemeClr val="bg1"/>
                </a:solidFill>
                <a:latin typeface="+mn-lt"/>
              </a:rPr>
              <a:t>cells</a:t>
            </a:r>
            <a:endParaRPr lang="it-IT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2" name="Elementos multimedia en línea 1" title="Titanium Dioxide Raspberry Solar Cell">
            <a:hlinkClick r:id="" action="ppaction://media"/>
            <a:extLst>
              <a:ext uri="{FF2B5EF4-FFF2-40B4-BE49-F238E27FC236}">
                <a16:creationId xmlns:a16="http://schemas.microsoft.com/office/drawing/2014/main" id="{3F9FA90D-7D21-4BBB-937C-2E477D3DBFF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92278" y="866450"/>
            <a:ext cx="8905009" cy="667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4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2"/>
          <p:cNvSpPr txBox="1"/>
          <p:nvPr/>
        </p:nvSpPr>
        <p:spPr>
          <a:xfrm>
            <a:off x="0" y="0"/>
            <a:ext cx="10077450" cy="1219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2017, Master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Thesis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Sweden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6" name="TextShape 2">
            <a:extLst>
              <a:ext uri="{FF2B5EF4-FFF2-40B4-BE49-F238E27FC236}">
                <a16:creationId xmlns:a16="http://schemas.microsoft.com/office/drawing/2014/main" id="{CFF71B04-5407-4D84-8C25-27F85F690C3E}"/>
              </a:ext>
            </a:extLst>
          </p:cNvPr>
          <p:cNvSpPr txBox="1"/>
          <p:nvPr/>
        </p:nvSpPr>
        <p:spPr>
          <a:xfrm>
            <a:off x="0" y="6608618"/>
            <a:ext cx="10077450" cy="95423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Photoelectrochemistry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is cooler!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18E4F39-717B-4305-84BD-03AEDDDD2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10025"/>
            <a:ext cx="4024007" cy="259859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6E0FFC8-79A9-4AA9-846D-3256655F8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8574"/>
            <a:ext cx="5760027" cy="2903582"/>
          </a:xfrm>
          <a:prstGeom prst="rect">
            <a:avLst/>
          </a:prstGeom>
        </p:spPr>
      </p:pic>
      <p:pic>
        <p:nvPicPr>
          <p:cNvPr id="8" name="Immagine 12">
            <a:extLst>
              <a:ext uri="{FF2B5EF4-FFF2-40B4-BE49-F238E27FC236}">
                <a16:creationId xmlns:a16="http://schemas.microsoft.com/office/drawing/2014/main" id="{ED49A3E0-5336-466B-B774-A2CEBC4960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544" t="15197" r="11859" b="23354"/>
          <a:stretch/>
        </p:blipFill>
        <p:spPr>
          <a:xfrm>
            <a:off x="6579396" y="1066181"/>
            <a:ext cx="3168141" cy="2534513"/>
          </a:xfrm>
          <a:prstGeom prst="rect">
            <a:avLst/>
          </a:prstGeom>
          <a:ln w="63360">
            <a:noFill/>
          </a:ln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FDC42A7-C46E-490C-9CB3-B278F84598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3445" y="3651408"/>
            <a:ext cx="3456374" cy="298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23333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n 133"/>
          <p:cNvPicPr/>
          <p:nvPr/>
        </p:nvPicPr>
        <p:blipFill>
          <a:blip r:embed="rId2"/>
          <a:stretch/>
        </p:blipFill>
        <p:spPr>
          <a:xfrm>
            <a:off x="36000" y="47160"/>
            <a:ext cx="10076400" cy="7489800"/>
          </a:xfrm>
          <a:prstGeom prst="rect">
            <a:avLst/>
          </a:prstGeom>
          <a:ln>
            <a:noFill/>
          </a:ln>
        </p:spPr>
      </p:pic>
      <p:sp>
        <p:nvSpPr>
          <p:cNvPr id="135" name="Freeform 2"/>
          <p:cNvSpPr/>
          <p:nvPr/>
        </p:nvSpPr>
        <p:spPr>
          <a:xfrm>
            <a:off x="1463040" y="4947120"/>
            <a:ext cx="914760" cy="631440"/>
          </a:xfrm>
          <a:custGeom>
            <a:avLst/>
            <a:gdLst/>
            <a:ahLst/>
            <a:cxnLst/>
            <a:rect l="0" t="0" r="r" b="b"/>
            <a:pathLst>
              <a:path w="2541" h="1754">
                <a:moveTo>
                  <a:pt x="1270" y="0"/>
                </a:moveTo>
                <a:cubicBezTo>
                  <a:pt x="1990" y="0"/>
                  <a:pt x="2540" y="380"/>
                  <a:pt x="2540" y="877"/>
                </a:cubicBezTo>
                <a:cubicBezTo>
                  <a:pt x="2540" y="1373"/>
                  <a:pt x="1990" y="1753"/>
                  <a:pt x="1270" y="1753"/>
                </a:cubicBezTo>
                <a:cubicBezTo>
                  <a:pt x="550" y="1753"/>
                  <a:pt x="0" y="1373"/>
                  <a:pt x="0" y="877"/>
                </a:cubicBezTo>
                <a:cubicBezTo>
                  <a:pt x="0" y="380"/>
                  <a:pt x="550" y="0"/>
                  <a:pt x="1270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6" name="Freeform 3"/>
          <p:cNvSpPr/>
          <p:nvPr/>
        </p:nvSpPr>
        <p:spPr>
          <a:xfrm>
            <a:off x="5999040" y="1544040"/>
            <a:ext cx="914760" cy="631440"/>
          </a:xfrm>
          <a:custGeom>
            <a:avLst/>
            <a:gdLst/>
            <a:ahLst/>
            <a:cxnLst/>
            <a:rect l="0" t="0" r="r" b="b"/>
            <a:pathLst>
              <a:path w="2541" h="1754">
                <a:moveTo>
                  <a:pt x="1270" y="0"/>
                </a:moveTo>
                <a:cubicBezTo>
                  <a:pt x="1990" y="0"/>
                  <a:pt x="2540" y="380"/>
                  <a:pt x="2540" y="877"/>
                </a:cubicBezTo>
                <a:cubicBezTo>
                  <a:pt x="2540" y="1373"/>
                  <a:pt x="1990" y="1753"/>
                  <a:pt x="1270" y="1753"/>
                </a:cubicBezTo>
                <a:cubicBezTo>
                  <a:pt x="550" y="1753"/>
                  <a:pt x="0" y="1373"/>
                  <a:pt x="0" y="877"/>
                </a:cubicBezTo>
                <a:cubicBezTo>
                  <a:pt x="0" y="380"/>
                  <a:pt x="550" y="0"/>
                  <a:pt x="1270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7" name="Freeform 4"/>
          <p:cNvSpPr/>
          <p:nvPr/>
        </p:nvSpPr>
        <p:spPr>
          <a:xfrm>
            <a:off x="3383280" y="4763880"/>
            <a:ext cx="914760" cy="631440"/>
          </a:xfrm>
          <a:custGeom>
            <a:avLst/>
            <a:gdLst/>
            <a:ahLst/>
            <a:cxnLst/>
            <a:rect l="0" t="0" r="r" b="b"/>
            <a:pathLst>
              <a:path w="2541" h="1754">
                <a:moveTo>
                  <a:pt x="1270" y="0"/>
                </a:moveTo>
                <a:cubicBezTo>
                  <a:pt x="1990" y="0"/>
                  <a:pt x="2540" y="380"/>
                  <a:pt x="2540" y="877"/>
                </a:cubicBezTo>
                <a:cubicBezTo>
                  <a:pt x="2540" y="1373"/>
                  <a:pt x="1990" y="1753"/>
                  <a:pt x="1270" y="1753"/>
                </a:cubicBezTo>
                <a:cubicBezTo>
                  <a:pt x="550" y="1753"/>
                  <a:pt x="0" y="1373"/>
                  <a:pt x="0" y="877"/>
                </a:cubicBezTo>
                <a:cubicBezTo>
                  <a:pt x="0" y="380"/>
                  <a:pt x="550" y="0"/>
                  <a:pt x="1270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8" name="Freeform 5"/>
          <p:cNvSpPr/>
          <p:nvPr/>
        </p:nvSpPr>
        <p:spPr>
          <a:xfrm>
            <a:off x="6766560" y="3291840"/>
            <a:ext cx="914760" cy="631440"/>
          </a:xfrm>
          <a:custGeom>
            <a:avLst/>
            <a:gdLst/>
            <a:ahLst/>
            <a:cxnLst/>
            <a:rect l="0" t="0" r="r" b="b"/>
            <a:pathLst>
              <a:path w="2541" h="1754">
                <a:moveTo>
                  <a:pt x="1270" y="0"/>
                </a:moveTo>
                <a:cubicBezTo>
                  <a:pt x="1990" y="0"/>
                  <a:pt x="2540" y="380"/>
                  <a:pt x="2540" y="877"/>
                </a:cubicBezTo>
                <a:cubicBezTo>
                  <a:pt x="2540" y="1373"/>
                  <a:pt x="1990" y="1753"/>
                  <a:pt x="1270" y="1753"/>
                </a:cubicBezTo>
                <a:cubicBezTo>
                  <a:pt x="550" y="1753"/>
                  <a:pt x="0" y="1373"/>
                  <a:pt x="0" y="877"/>
                </a:cubicBezTo>
                <a:cubicBezTo>
                  <a:pt x="0" y="380"/>
                  <a:pt x="550" y="0"/>
                  <a:pt x="1270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9" name="Freeform 6"/>
          <p:cNvSpPr/>
          <p:nvPr/>
        </p:nvSpPr>
        <p:spPr>
          <a:xfrm>
            <a:off x="3931920" y="2377440"/>
            <a:ext cx="914760" cy="631440"/>
          </a:xfrm>
          <a:custGeom>
            <a:avLst/>
            <a:gdLst/>
            <a:ahLst/>
            <a:cxnLst/>
            <a:rect l="0" t="0" r="r" b="b"/>
            <a:pathLst>
              <a:path w="2541" h="1754">
                <a:moveTo>
                  <a:pt x="1270" y="0"/>
                </a:moveTo>
                <a:cubicBezTo>
                  <a:pt x="1990" y="0"/>
                  <a:pt x="2540" y="380"/>
                  <a:pt x="2540" y="877"/>
                </a:cubicBezTo>
                <a:cubicBezTo>
                  <a:pt x="2540" y="1373"/>
                  <a:pt x="1990" y="1753"/>
                  <a:pt x="1270" y="1753"/>
                </a:cubicBezTo>
                <a:cubicBezTo>
                  <a:pt x="550" y="1753"/>
                  <a:pt x="0" y="1373"/>
                  <a:pt x="0" y="877"/>
                </a:cubicBezTo>
                <a:cubicBezTo>
                  <a:pt x="0" y="380"/>
                  <a:pt x="550" y="0"/>
                  <a:pt x="1270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0" name="Freeform 7"/>
          <p:cNvSpPr/>
          <p:nvPr/>
        </p:nvSpPr>
        <p:spPr>
          <a:xfrm>
            <a:off x="8046720" y="3108960"/>
            <a:ext cx="914760" cy="631440"/>
          </a:xfrm>
          <a:custGeom>
            <a:avLst/>
            <a:gdLst/>
            <a:ahLst/>
            <a:cxnLst/>
            <a:rect l="0" t="0" r="r" b="b"/>
            <a:pathLst>
              <a:path w="2541" h="1754">
                <a:moveTo>
                  <a:pt x="1270" y="0"/>
                </a:moveTo>
                <a:cubicBezTo>
                  <a:pt x="1990" y="0"/>
                  <a:pt x="2540" y="380"/>
                  <a:pt x="2540" y="877"/>
                </a:cubicBezTo>
                <a:cubicBezTo>
                  <a:pt x="2540" y="1373"/>
                  <a:pt x="1990" y="1753"/>
                  <a:pt x="1270" y="1753"/>
                </a:cubicBezTo>
                <a:cubicBezTo>
                  <a:pt x="550" y="1753"/>
                  <a:pt x="0" y="1373"/>
                  <a:pt x="0" y="877"/>
                </a:cubicBezTo>
                <a:cubicBezTo>
                  <a:pt x="0" y="380"/>
                  <a:pt x="550" y="0"/>
                  <a:pt x="1270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1" name="CustomShape 8"/>
          <p:cNvSpPr/>
          <p:nvPr/>
        </p:nvSpPr>
        <p:spPr>
          <a:xfrm>
            <a:off x="38880" y="6685920"/>
            <a:ext cx="6675120" cy="87624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2" name="TextShape 9"/>
          <p:cNvSpPr txBox="1"/>
          <p:nvPr/>
        </p:nvSpPr>
        <p:spPr>
          <a:xfrm>
            <a:off x="38880" y="6675120"/>
            <a:ext cx="7663320" cy="8373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Organization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Petroleum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Exporting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Countries</a:t>
            </a:r>
            <a:r>
              <a:rPr lang="es-E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(OPEC)
</a:t>
            </a:r>
            <a:r>
              <a:rPr lang="es-ES" sz="2200" b="0" u="sng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4"/>
              </a:rPr>
              <a:t>https://www.visualcapitalist.com/</a:t>
            </a:r>
            <a:endParaRPr lang="en-US" sz="4400" b="0" u="sng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5" descr="fin.png">
            <a:extLst>
              <a:ext uri="{FF2B5EF4-FFF2-40B4-BE49-F238E27FC236}">
                <a16:creationId xmlns:a16="http://schemas.microsoft.com/office/drawing/2014/main" id="{36CC1351-2CBE-4030-92F6-66288AF17065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3301079" y="6129608"/>
            <a:ext cx="2193262" cy="1199794"/>
          </a:xfrm>
          <a:prstGeom prst="rect">
            <a:avLst/>
          </a:prstGeom>
          <a:ln>
            <a:noFill/>
          </a:ln>
        </p:spPr>
      </p:pic>
      <p:sp>
        <p:nvSpPr>
          <p:cNvPr id="20" name="TextShape 4">
            <a:extLst>
              <a:ext uri="{FF2B5EF4-FFF2-40B4-BE49-F238E27FC236}">
                <a16:creationId xmlns:a16="http://schemas.microsoft.com/office/drawing/2014/main" id="{77713033-C2E3-432B-B0A0-DC7F2F5341A1}"/>
              </a:ext>
            </a:extLst>
          </p:cNvPr>
          <p:cNvSpPr txBox="1"/>
          <p:nvPr/>
        </p:nvSpPr>
        <p:spPr>
          <a:xfrm>
            <a:off x="4987216" y="6387767"/>
            <a:ext cx="3041394" cy="6266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Catalyst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1" name="TextShape 5">
            <a:extLst>
              <a:ext uri="{FF2B5EF4-FFF2-40B4-BE49-F238E27FC236}">
                <a16:creationId xmlns:a16="http://schemas.microsoft.com/office/drawing/2014/main" id="{BE403EC1-1E79-4C90-B1CD-503CAA384AA8}"/>
              </a:ext>
            </a:extLst>
          </p:cNvPr>
          <p:cNvSpPr txBox="1"/>
          <p:nvPr/>
        </p:nvSpPr>
        <p:spPr>
          <a:xfrm>
            <a:off x="-223200" y="4836398"/>
            <a:ext cx="3041394" cy="135186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Renewable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energy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3" name="Freeform 8">
            <a:extLst>
              <a:ext uri="{FF2B5EF4-FFF2-40B4-BE49-F238E27FC236}">
                <a16:creationId xmlns:a16="http://schemas.microsoft.com/office/drawing/2014/main" id="{FB364D79-FF42-462A-9AB3-DBA259F01E05}"/>
              </a:ext>
            </a:extLst>
          </p:cNvPr>
          <p:cNvSpPr/>
          <p:nvPr/>
        </p:nvSpPr>
        <p:spPr>
          <a:xfrm>
            <a:off x="100297" y="2451578"/>
            <a:ext cx="1596932" cy="810639"/>
          </a:xfrm>
          <a:custGeom>
            <a:avLst/>
            <a:gdLst/>
            <a:ahLst/>
            <a:cxnLst/>
            <a:rect l="0" t="0" r="r" b="b"/>
            <a:pathLst>
              <a:path w="4001" h="2031">
                <a:moveTo>
                  <a:pt x="2032" y="0"/>
                </a:moveTo>
                <a:cubicBezTo>
                  <a:pt x="3150" y="8"/>
                  <a:pt x="4000" y="445"/>
                  <a:pt x="4000" y="1015"/>
                </a:cubicBezTo>
                <a:cubicBezTo>
                  <a:pt x="4000" y="1590"/>
                  <a:pt x="3134" y="2030"/>
                  <a:pt x="2000" y="2030"/>
                </a:cubicBezTo>
                <a:cubicBezTo>
                  <a:pt x="866" y="2030"/>
                  <a:pt x="0" y="1590"/>
                  <a:pt x="0" y="1015"/>
                </a:cubicBezTo>
                <a:cubicBezTo>
                  <a:pt x="0" y="445"/>
                  <a:pt x="850" y="8"/>
                  <a:pt x="1968" y="0"/>
                </a:cubicBezTo>
                <a:lnTo>
                  <a:pt x="2032" y="0"/>
                </a:ln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Shape 9">
            <a:extLst>
              <a:ext uri="{FF2B5EF4-FFF2-40B4-BE49-F238E27FC236}">
                <a16:creationId xmlns:a16="http://schemas.microsoft.com/office/drawing/2014/main" id="{2CB8F31B-3294-4D59-B4E5-DFEB37F0ACA5}"/>
              </a:ext>
            </a:extLst>
          </p:cNvPr>
          <p:cNvSpPr txBox="1"/>
          <p:nvPr/>
        </p:nvSpPr>
        <p:spPr>
          <a:xfrm>
            <a:off x="266194" y="3102836"/>
            <a:ext cx="1205382" cy="6334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Water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5" name="Flecha: curvada hacia la derecha 24">
            <a:extLst>
              <a:ext uri="{FF2B5EF4-FFF2-40B4-BE49-F238E27FC236}">
                <a16:creationId xmlns:a16="http://schemas.microsoft.com/office/drawing/2014/main" id="{87463CF9-4096-49A9-9FAE-E188D30190EE}"/>
              </a:ext>
            </a:extLst>
          </p:cNvPr>
          <p:cNvSpPr/>
          <p:nvPr/>
        </p:nvSpPr>
        <p:spPr>
          <a:xfrm>
            <a:off x="2488698" y="1396281"/>
            <a:ext cx="731520" cy="5363334"/>
          </a:xfrm>
          <a:prstGeom prst="curved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lecha: curvada hacia la derecha 25">
            <a:extLst>
              <a:ext uri="{FF2B5EF4-FFF2-40B4-BE49-F238E27FC236}">
                <a16:creationId xmlns:a16="http://schemas.microsoft.com/office/drawing/2014/main" id="{A57940FE-49CD-40C9-A8CE-6B971C04022B}"/>
              </a:ext>
            </a:extLst>
          </p:cNvPr>
          <p:cNvSpPr/>
          <p:nvPr/>
        </p:nvSpPr>
        <p:spPr>
          <a:xfrm rot="10800000">
            <a:off x="7507992" y="1377390"/>
            <a:ext cx="731520" cy="5363334"/>
          </a:xfrm>
          <a:prstGeom prst="curved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TextShape 9">
            <a:extLst>
              <a:ext uri="{FF2B5EF4-FFF2-40B4-BE49-F238E27FC236}">
                <a16:creationId xmlns:a16="http://schemas.microsoft.com/office/drawing/2014/main" id="{32B62FEC-795D-4D21-9157-237379BF25C2}"/>
              </a:ext>
            </a:extLst>
          </p:cNvPr>
          <p:cNvSpPr txBox="1"/>
          <p:nvPr/>
        </p:nvSpPr>
        <p:spPr>
          <a:xfrm>
            <a:off x="1583659" y="1523036"/>
            <a:ext cx="1205382" cy="6334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</a:t>
            </a:r>
            <a:r>
              <a:rPr lang="es-ES" sz="32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endParaRPr lang="en-US" sz="4400" b="0" strike="noStrike" spc="-1" baseline="-25000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8" name="Imagen 27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53CE47A8-2049-4C36-BD0D-2B67ADDE0A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89" y="1590752"/>
            <a:ext cx="1604676" cy="633424"/>
          </a:xfrm>
          <a:prstGeom prst="rect">
            <a:avLst/>
          </a:prstGeom>
        </p:spPr>
      </p:pic>
      <p:pic>
        <p:nvPicPr>
          <p:cNvPr id="29" name="Imagen 28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74928BB5-6C9F-4505-B66D-23A38F1A390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6" t="29869" r="40824" b="29555"/>
          <a:stretch/>
        </p:blipFill>
        <p:spPr>
          <a:xfrm>
            <a:off x="8109311" y="2463039"/>
            <a:ext cx="1837478" cy="1749354"/>
          </a:xfrm>
          <a:prstGeom prst="rect">
            <a:avLst/>
          </a:prstGeom>
        </p:spPr>
      </p:pic>
      <p:pic>
        <p:nvPicPr>
          <p:cNvPr id="30" name="Imagen 29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35EA21E2-28CD-4426-8A15-C4F9671FD83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8" t="29044" r="35660" b="28094"/>
          <a:stretch/>
        </p:blipFill>
        <p:spPr>
          <a:xfrm>
            <a:off x="8039451" y="4041312"/>
            <a:ext cx="2200833" cy="1749353"/>
          </a:xfrm>
          <a:prstGeom prst="rect">
            <a:avLst/>
          </a:prstGeom>
        </p:spPr>
      </p:pic>
      <p:pic>
        <p:nvPicPr>
          <p:cNvPr id="31" name="Imagen 30" descr="Logotipo&#10;&#10;Descripción generada automáticamente">
            <a:extLst>
              <a:ext uri="{FF2B5EF4-FFF2-40B4-BE49-F238E27FC236}">
                <a16:creationId xmlns:a16="http://schemas.microsoft.com/office/drawing/2014/main" id="{9F9524B0-2BBF-421E-B3CF-424BFCB69E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22" y="3798228"/>
            <a:ext cx="1564789" cy="1312955"/>
          </a:xfrm>
          <a:prstGeom prst="rect">
            <a:avLst/>
          </a:prstGeom>
        </p:spPr>
      </p:pic>
      <p:pic>
        <p:nvPicPr>
          <p:cNvPr id="32" name="Imagen 31" descr="Icono&#10;&#10;Descripción generada automáticamente">
            <a:extLst>
              <a:ext uri="{FF2B5EF4-FFF2-40B4-BE49-F238E27FC236}">
                <a16:creationId xmlns:a16="http://schemas.microsoft.com/office/drawing/2014/main" id="{22AF33FC-3F96-4D7D-9290-BD6A5759E78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4" t="5897" r="10391" b="5641"/>
          <a:stretch/>
        </p:blipFill>
        <p:spPr>
          <a:xfrm>
            <a:off x="4795827" y="782822"/>
            <a:ext cx="1363235" cy="1468605"/>
          </a:xfrm>
          <a:prstGeom prst="rect">
            <a:avLst/>
          </a:prstGeom>
        </p:spPr>
      </p:pic>
      <p:pic>
        <p:nvPicPr>
          <p:cNvPr id="33" name="Imagen 32" descr="Una botella de plástico&#10;&#10;Descripción generada automáticamente con confianza baja">
            <a:extLst>
              <a:ext uri="{FF2B5EF4-FFF2-40B4-BE49-F238E27FC236}">
                <a16:creationId xmlns:a16="http://schemas.microsoft.com/office/drawing/2014/main" id="{E882D976-806C-4242-93B7-ACD4D66260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17303" y="783287"/>
            <a:ext cx="826853" cy="1653705"/>
          </a:xfrm>
          <a:prstGeom prst="rect">
            <a:avLst/>
          </a:prstGeom>
        </p:spPr>
      </p:pic>
      <p:pic>
        <p:nvPicPr>
          <p:cNvPr id="34" name="Imagen 33" descr="Dibujo de video juego&#10;&#10;Descripción generada automáticamente con confianza baja">
            <a:extLst>
              <a:ext uri="{FF2B5EF4-FFF2-40B4-BE49-F238E27FC236}">
                <a16:creationId xmlns:a16="http://schemas.microsoft.com/office/drawing/2014/main" id="{4657BE61-3D18-4436-88A6-6763E8B57E7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0467" t="40441" r="48033"/>
          <a:stretch/>
        </p:blipFill>
        <p:spPr>
          <a:xfrm>
            <a:off x="6344924" y="763932"/>
            <a:ext cx="810908" cy="1653706"/>
          </a:xfrm>
          <a:prstGeom prst="rect">
            <a:avLst/>
          </a:prstGeom>
        </p:spPr>
      </p:pic>
      <p:sp>
        <p:nvSpPr>
          <p:cNvPr id="37" name="TextShape 1">
            <a:extLst>
              <a:ext uri="{FF2B5EF4-FFF2-40B4-BE49-F238E27FC236}">
                <a16:creationId xmlns:a16="http://schemas.microsoft.com/office/drawing/2014/main" id="{BAEC0785-3CBA-464B-A094-239C880B51E7}"/>
              </a:ext>
            </a:extLst>
          </p:cNvPr>
          <p:cNvSpPr txBox="1"/>
          <p:nvPr/>
        </p:nvSpPr>
        <p:spPr>
          <a:xfrm>
            <a:off x="0" y="0"/>
            <a:ext cx="1007676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Energy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storage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through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</a:t>
            </a:r>
            <a:r>
              <a:rPr lang="es-ES" sz="40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reduction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38" name="TextShape 4">
            <a:extLst>
              <a:ext uri="{FF2B5EF4-FFF2-40B4-BE49-F238E27FC236}">
                <a16:creationId xmlns:a16="http://schemas.microsoft.com/office/drawing/2014/main" id="{147E843A-95A1-4F7B-AB53-B74B33F3F471}"/>
              </a:ext>
            </a:extLst>
          </p:cNvPr>
          <p:cNvSpPr txBox="1"/>
          <p:nvPr/>
        </p:nvSpPr>
        <p:spPr>
          <a:xfrm>
            <a:off x="2626344" y="3461981"/>
            <a:ext cx="5613170" cy="6266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Closing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carbon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cycle</a:t>
            </a:r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9" name="Imagen 38" descr="Imagen que contiene interior, tabla, escritorio, par&#10;&#10;Descripción generada automáticamente">
            <a:extLst>
              <a:ext uri="{FF2B5EF4-FFF2-40B4-BE49-F238E27FC236}">
                <a16:creationId xmlns:a16="http://schemas.microsoft.com/office/drawing/2014/main" id="{8B2E30C7-DC51-4727-A8AB-992357E0AED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25473" y="4036490"/>
            <a:ext cx="1551469" cy="1164513"/>
          </a:xfrm>
          <a:prstGeom prst="ellipse">
            <a:avLst/>
          </a:prstGeom>
        </p:spPr>
      </p:pic>
      <p:pic>
        <p:nvPicPr>
          <p:cNvPr id="40" name="Imagen 39" descr="Forma&#10;&#10;Descripción generada automáticamente">
            <a:extLst>
              <a:ext uri="{FF2B5EF4-FFF2-40B4-BE49-F238E27FC236}">
                <a16:creationId xmlns:a16="http://schemas.microsoft.com/office/drawing/2014/main" id="{0A2C14D0-6C20-465F-8FA1-3153F29734B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4766723" y="4086433"/>
            <a:ext cx="1040340" cy="10403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4" grpId="0"/>
      <p:bldP spid="25" grpId="0" animBg="1"/>
      <p:bldP spid="26" grpId="0" animBg="1"/>
      <p:bldP spid="2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0" y="0"/>
            <a:ext cx="1007676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electrochemical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cell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B62D457-E09F-4C4E-BD94-F7B5BB2BA5A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97638" y="2096559"/>
            <a:ext cx="5479723" cy="3671879"/>
          </a:xfrm>
          <a:prstGeom prst="rect">
            <a:avLst/>
          </a:prstGeom>
          <a:ln>
            <a:noFill/>
          </a:ln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A2BB80A0-FE21-4E12-9084-1460B42F8F92}"/>
              </a:ext>
            </a:extLst>
          </p:cNvPr>
          <p:cNvSpPr/>
          <p:nvPr/>
        </p:nvSpPr>
        <p:spPr>
          <a:xfrm>
            <a:off x="1980601" y="1944755"/>
            <a:ext cx="1753285" cy="3691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Imagen 8" descr="Logotipo&#10;&#10;Descripción generada automáticamente">
            <a:extLst>
              <a:ext uri="{FF2B5EF4-FFF2-40B4-BE49-F238E27FC236}">
                <a16:creationId xmlns:a16="http://schemas.microsoft.com/office/drawing/2014/main" id="{544C02FD-BF89-4631-99B4-BB07A9BE3E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860" y="1797626"/>
            <a:ext cx="1610162" cy="1351025"/>
          </a:xfrm>
          <a:prstGeom prst="rect">
            <a:avLst/>
          </a:prstGeom>
        </p:spPr>
      </p:pic>
      <p:sp>
        <p:nvSpPr>
          <p:cNvPr id="10" name="Flecha: curvada hacia la derecha 9">
            <a:extLst>
              <a:ext uri="{FF2B5EF4-FFF2-40B4-BE49-F238E27FC236}">
                <a16:creationId xmlns:a16="http://schemas.microsoft.com/office/drawing/2014/main" id="{ADFB41E0-558E-403F-A6FE-0424E82EC38B}"/>
              </a:ext>
            </a:extLst>
          </p:cNvPr>
          <p:cNvSpPr/>
          <p:nvPr/>
        </p:nvSpPr>
        <p:spPr>
          <a:xfrm rot="10800000">
            <a:off x="1580823" y="3846591"/>
            <a:ext cx="325323" cy="707240"/>
          </a:xfrm>
          <a:prstGeom prst="curved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Flecha: curvada hacia la derecha 10">
            <a:extLst>
              <a:ext uri="{FF2B5EF4-FFF2-40B4-BE49-F238E27FC236}">
                <a16:creationId xmlns:a16="http://schemas.microsoft.com/office/drawing/2014/main" id="{3714F0F8-537B-4301-B79E-C7C3F19F62E5}"/>
              </a:ext>
            </a:extLst>
          </p:cNvPr>
          <p:cNvSpPr/>
          <p:nvPr/>
        </p:nvSpPr>
        <p:spPr>
          <a:xfrm>
            <a:off x="1190013" y="3863210"/>
            <a:ext cx="329053" cy="707240"/>
          </a:xfrm>
          <a:prstGeom prst="curved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2" name="Imagen 11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3C1D74F5-3AF7-4A99-9EB9-560B0C80C7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079" y="2552436"/>
            <a:ext cx="697743" cy="275424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C393488C-29EA-47B6-8ED9-0D7347C84556}"/>
              </a:ext>
            </a:extLst>
          </p:cNvPr>
          <p:cNvSpPr/>
          <p:nvPr/>
        </p:nvSpPr>
        <p:spPr>
          <a:xfrm>
            <a:off x="189658" y="5282279"/>
            <a:ext cx="1499187" cy="3691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Imagen 13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0DB47DB6-AE51-419F-810E-B445F2B5D6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6" t="29869" r="40824" b="29555"/>
          <a:stretch/>
        </p:blipFill>
        <p:spPr>
          <a:xfrm>
            <a:off x="803956" y="4881429"/>
            <a:ext cx="697742" cy="664278"/>
          </a:xfrm>
          <a:prstGeom prst="rect">
            <a:avLst/>
          </a:prstGeom>
        </p:spPr>
      </p:pic>
      <p:pic>
        <p:nvPicPr>
          <p:cNvPr id="15" name="Imagen 14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C3F5C8AC-1524-457D-9BB0-2951F1C875D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8" t="29044" r="35660" b="28094"/>
          <a:stretch/>
        </p:blipFill>
        <p:spPr>
          <a:xfrm>
            <a:off x="150960" y="4864538"/>
            <a:ext cx="835718" cy="664278"/>
          </a:xfrm>
          <a:prstGeom prst="rect">
            <a:avLst/>
          </a:prstGeom>
        </p:spPr>
      </p:pic>
      <p:pic>
        <p:nvPicPr>
          <p:cNvPr id="17" name="Imagen 16" descr="Imagen que contiene tabla, computadora, escritorio, computer&#10;&#10;Descripción generada automáticamente">
            <a:extLst>
              <a:ext uri="{FF2B5EF4-FFF2-40B4-BE49-F238E27FC236}">
                <a16:creationId xmlns:a16="http://schemas.microsoft.com/office/drawing/2014/main" id="{66156C7A-F8A0-48C3-BE6B-FF024567D8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7647" y="2331905"/>
            <a:ext cx="4510584" cy="3382939"/>
          </a:xfrm>
          <a:prstGeom prst="roundRect">
            <a:avLst/>
          </a:prstGeom>
        </p:spPr>
      </p:pic>
      <p:pic>
        <p:nvPicPr>
          <p:cNvPr id="18" name="Picture 15" descr="fin.png">
            <a:extLst>
              <a:ext uri="{FF2B5EF4-FFF2-40B4-BE49-F238E27FC236}">
                <a16:creationId xmlns:a16="http://schemas.microsoft.com/office/drawing/2014/main" id="{3A265A49-C91A-47ED-A3DA-A833FE3006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/>
        </p:blipFill>
        <p:spPr>
          <a:xfrm>
            <a:off x="1229008" y="4041407"/>
            <a:ext cx="595870" cy="325962"/>
          </a:xfrm>
          <a:prstGeom prst="rect">
            <a:avLst/>
          </a:prstGeom>
          <a:ln>
            <a:noFill/>
          </a:ln>
        </p:spPr>
      </p:pic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747C26B1-F3C7-4FD1-8849-9520FEBE648D}"/>
              </a:ext>
            </a:extLst>
          </p:cNvPr>
          <p:cNvSpPr/>
          <p:nvPr/>
        </p:nvSpPr>
        <p:spPr>
          <a:xfrm>
            <a:off x="7876680" y="3392050"/>
            <a:ext cx="356751" cy="509026"/>
          </a:xfrm>
          <a:prstGeom prst="roundRect">
            <a:avLst>
              <a:gd name="adj" fmla="val 12735"/>
            </a:avLst>
          </a:prstGeom>
          <a:noFill/>
          <a:ln w="222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BA4C522C-260F-4342-A151-C6E78C2813D8}"/>
              </a:ext>
            </a:extLst>
          </p:cNvPr>
          <p:cNvGrpSpPr/>
          <p:nvPr/>
        </p:nvGrpSpPr>
        <p:grpSpPr>
          <a:xfrm>
            <a:off x="449616" y="3736830"/>
            <a:ext cx="542602" cy="906566"/>
            <a:chOff x="310536" y="2284406"/>
            <a:chExt cx="497584" cy="831351"/>
          </a:xfrm>
        </p:grpSpPr>
        <p:pic>
          <p:nvPicPr>
            <p:cNvPr id="21" name="Imagen 20" descr="Imagen que contiene sostener, mujer, pequeño, oso&#10;&#10;Descripción generada automáticamente">
              <a:extLst>
                <a:ext uri="{FF2B5EF4-FFF2-40B4-BE49-F238E27FC236}">
                  <a16:creationId xmlns:a16="http://schemas.microsoft.com/office/drawing/2014/main" id="{83F93B11-6928-4AC2-90FA-ADAAE6F276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0875" t="6300" r="26732" b="6162"/>
            <a:stretch/>
          </p:blipFill>
          <p:spPr>
            <a:xfrm>
              <a:off x="310536" y="2284406"/>
              <a:ext cx="497584" cy="831351"/>
            </a:xfrm>
            <a:prstGeom prst="rect">
              <a:avLst/>
            </a:prstGeom>
          </p:spPr>
        </p:pic>
        <p:pic>
          <p:nvPicPr>
            <p:cNvPr id="22" name="Imagen 21" descr="Hombre parado enfrente de una ventana&#10;&#10;Descripción generada automáticamente con confianza media">
              <a:extLst>
                <a:ext uri="{FF2B5EF4-FFF2-40B4-BE49-F238E27FC236}">
                  <a16:creationId xmlns:a16="http://schemas.microsoft.com/office/drawing/2014/main" id="{FEF6E250-2AAB-4B68-A90D-CB0670CACE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5721" t="17918" r="39949" b="61483"/>
            <a:stretch/>
          </p:blipFill>
          <p:spPr>
            <a:xfrm>
              <a:off x="412140" y="2299646"/>
              <a:ext cx="246057" cy="277795"/>
            </a:xfrm>
            <a:prstGeom prst="ellipse">
              <a:avLst/>
            </a:prstGeom>
          </p:spPr>
        </p:pic>
        <p:pic>
          <p:nvPicPr>
            <p:cNvPr id="23" name="Immagine 4">
              <a:extLst>
                <a:ext uri="{FF2B5EF4-FFF2-40B4-BE49-F238E27FC236}">
                  <a16:creationId xmlns:a16="http://schemas.microsoft.com/office/drawing/2014/main" id="{0C371F48-CE5E-4F2B-97EE-8F087EB99D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5987" t="4003" r="5102" b="5986"/>
            <a:stretch/>
          </p:blipFill>
          <p:spPr>
            <a:xfrm>
              <a:off x="329616" y="2965975"/>
              <a:ext cx="174894" cy="149782"/>
            </a:xfrm>
            <a:prstGeom prst="roundRect">
              <a:avLst/>
            </a:prstGeom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0" y="0"/>
            <a:ext cx="1007676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A </a:t>
            </a:r>
            <a:r>
              <a:rPr lang="es-ES" sz="4000" b="0" strike="noStrike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closer</a:t>
            </a:r>
            <a:r>
              <a:rPr lang="es-ES" sz="40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look at </a:t>
            </a:r>
            <a:r>
              <a:rPr lang="es-ES" sz="4000" b="0" strike="noStrike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40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cathode</a:t>
            </a:r>
            <a:endParaRPr lang="en-US" sz="40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5" name="Cation-CO2 video website">
            <a:hlinkClick r:id="" action="ppaction://media"/>
            <a:extLst>
              <a:ext uri="{FF2B5EF4-FFF2-40B4-BE49-F238E27FC236}">
                <a16:creationId xmlns:a16="http://schemas.microsoft.com/office/drawing/2014/main" id="{0C37C1EE-B39F-4ABA-80BC-F22548B945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90" y="917428"/>
            <a:ext cx="10080727" cy="5670409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BC7D281-B25B-4224-8C5B-33CBE0610ED8}"/>
              </a:ext>
            </a:extLst>
          </p:cNvPr>
          <p:cNvSpPr txBox="1"/>
          <p:nvPr/>
        </p:nvSpPr>
        <p:spPr>
          <a:xfrm>
            <a:off x="4019511" y="5943739"/>
            <a:ext cx="20377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Catalyst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756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How</a:t>
            </a:r>
            <a:r>
              <a:rPr lang="es-E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does</a:t>
            </a:r>
            <a:r>
              <a:rPr lang="es-E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an</a:t>
            </a:r>
            <a:r>
              <a:rPr lang="es-E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electrochemical</a:t>
            </a:r>
            <a:r>
              <a:rPr lang="es-E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cell</a:t>
            </a:r>
            <a:r>
              <a:rPr lang="es-E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work</a:t>
            </a:r>
            <a:r>
              <a:rPr lang="es-E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?</a:t>
            </a:r>
            <a:endParaRPr lang="en-US" sz="40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34" name="TextShape 2"/>
          <p:cNvSpPr txBox="1"/>
          <p:nvPr/>
        </p:nvSpPr>
        <p:spPr>
          <a:xfrm>
            <a:off x="0" y="6900840"/>
            <a:ext cx="10076760" cy="625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Water</a:t>
            </a:r>
            <a:r>
              <a:rPr lang="es-E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4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Splitting</a:t>
            </a:r>
            <a:r>
              <a:rPr lang="es-E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es-ES" sz="24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https://www.youtube.com/watch?v=HQ9Fhd7P_HA</a:t>
            </a:r>
            <a:endParaRPr lang="en-US" sz="48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" name="3_Water-Electrolysis">
            <a:hlinkClick r:id="" action="ppaction://media"/>
            <a:extLst>
              <a:ext uri="{FF2B5EF4-FFF2-40B4-BE49-F238E27FC236}">
                <a16:creationId xmlns:a16="http://schemas.microsoft.com/office/drawing/2014/main" id="{9091E343-1FD4-490E-A13E-04E6501D5E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25" y="1038225"/>
            <a:ext cx="97536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ORLDS LARGEST SCIENCE EXPLOSION WORLD RECORD ELEPHANTS TOOTHPASTE EXPERIMENT">
            <a:hlinkClick r:id="" action="ppaction://media"/>
            <a:extLst>
              <a:ext uri="{FF2B5EF4-FFF2-40B4-BE49-F238E27FC236}">
                <a16:creationId xmlns:a16="http://schemas.microsoft.com/office/drawing/2014/main" id="{82953D34-F3EF-48EA-AB6B-5CC3119A61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26544"/>
            <a:ext cx="10077450" cy="5668565"/>
          </a:xfrm>
          <a:prstGeom prst="rect">
            <a:avLst/>
          </a:prstGeom>
        </p:spPr>
      </p:pic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05EB4439-7DB6-47B6-86EE-61952D45E4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00" y="934719"/>
            <a:ext cx="5817304" cy="126237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EECAB96-737D-4979-8126-90824C9969E5}"/>
              </a:ext>
            </a:extLst>
          </p:cNvPr>
          <p:cNvSpPr txBox="1"/>
          <p:nvPr/>
        </p:nvSpPr>
        <p:spPr>
          <a:xfrm>
            <a:off x="5515659" y="2983468"/>
            <a:ext cx="424081" cy="524173"/>
          </a:xfrm>
          <a:prstGeom prst="roundRect">
            <a:avLst>
              <a:gd name="adj" fmla="val 2529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</a:t>
            </a:r>
            <a:r>
              <a:rPr lang="en-US" sz="2400" baseline="30000" dirty="0">
                <a:solidFill>
                  <a:schemeClr val="bg1"/>
                </a:solidFill>
              </a:rPr>
              <a:t>–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427D355-58FF-4A6D-8A58-6EF79F33C02D}"/>
              </a:ext>
            </a:extLst>
          </p:cNvPr>
          <p:cNvSpPr txBox="1"/>
          <p:nvPr/>
        </p:nvSpPr>
        <p:spPr>
          <a:xfrm>
            <a:off x="4292215" y="4230509"/>
            <a:ext cx="865304" cy="537567"/>
          </a:xfrm>
          <a:prstGeom prst="roundRect">
            <a:avLst>
              <a:gd name="adj" fmla="val 25295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</a:t>
            </a:r>
            <a:r>
              <a:rPr lang="en-US" sz="2400" baseline="-25000" dirty="0">
                <a:solidFill>
                  <a:schemeClr val="bg1"/>
                </a:solidFill>
              </a:rPr>
              <a:t>2</a:t>
            </a:r>
            <a:r>
              <a:rPr lang="en-US" sz="2400" dirty="0">
                <a:solidFill>
                  <a:schemeClr val="bg1"/>
                </a:solidFill>
              </a:rPr>
              <a:t>O</a:t>
            </a:r>
            <a:r>
              <a:rPr lang="en-US" sz="2400" baseline="-25000" dirty="0">
                <a:solidFill>
                  <a:schemeClr val="bg1"/>
                </a:solidFill>
              </a:rPr>
              <a:t>2</a:t>
            </a:r>
            <a:endParaRPr lang="en-US" sz="2400" baseline="30000" dirty="0">
              <a:solidFill>
                <a:schemeClr val="bg1"/>
              </a:solidFill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029EBBF4-F14D-4138-9D67-98541FD34DCE}"/>
              </a:ext>
            </a:extLst>
          </p:cNvPr>
          <p:cNvSpPr/>
          <p:nvPr/>
        </p:nvSpPr>
        <p:spPr>
          <a:xfrm>
            <a:off x="1549400" y="980439"/>
            <a:ext cx="736600" cy="729593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56BFD1D-EB70-40E5-A5F4-310330C17660}"/>
              </a:ext>
            </a:extLst>
          </p:cNvPr>
          <p:cNvSpPr txBox="1"/>
          <p:nvPr/>
        </p:nvSpPr>
        <p:spPr>
          <a:xfrm>
            <a:off x="6109379" y="3060888"/>
            <a:ext cx="129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Catalyst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BEA08B3-3C5A-4742-BDBA-47687FF417D8}"/>
              </a:ext>
            </a:extLst>
          </p:cNvPr>
          <p:cNvSpPr txBox="1"/>
          <p:nvPr/>
        </p:nvSpPr>
        <p:spPr>
          <a:xfrm>
            <a:off x="0" y="7030480"/>
            <a:ext cx="7899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https://www.youtube.com/watch?v=UamA1FWjHMw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3C7BAAE-B3CF-4595-9598-8D9D852DBADA}"/>
              </a:ext>
            </a:extLst>
          </p:cNvPr>
          <p:cNvSpPr txBox="1"/>
          <p:nvPr/>
        </p:nvSpPr>
        <p:spPr>
          <a:xfrm>
            <a:off x="190500" y="2136239"/>
            <a:ext cx="1350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Reagent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A7C2B15-1F79-4D76-B841-357461D0E43B}"/>
              </a:ext>
            </a:extLst>
          </p:cNvPr>
          <p:cNvSpPr txBox="1"/>
          <p:nvPr/>
        </p:nvSpPr>
        <p:spPr>
          <a:xfrm>
            <a:off x="2602445" y="2145407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Product</a:t>
            </a:r>
          </a:p>
        </p:txBody>
      </p:sp>
      <p:sp>
        <p:nvSpPr>
          <p:cNvPr id="14" name="TextShape 1">
            <a:extLst>
              <a:ext uri="{FF2B5EF4-FFF2-40B4-BE49-F238E27FC236}">
                <a16:creationId xmlns:a16="http://schemas.microsoft.com/office/drawing/2014/main" id="{AC2A94F2-2859-41BE-877F-682D0AE3A9CF}"/>
              </a:ext>
            </a:extLst>
          </p:cNvPr>
          <p:cNvSpPr txBox="1"/>
          <p:nvPr/>
        </p:nvSpPr>
        <p:spPr>
          <a:xfrm>
            <a:off x="0" y="0"/>
            <a:ext cx="1007676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40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“</a:t>
            </a:r>
            <a:r>
              <a:rPr lang="es-ES" sz="4000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elephant</a:t>
            </a:r>
            <a:r>
              <a:rPr lang="es-ES" sz="40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toothpaste</a:t>
            </a:r>
            <a:r>
              <a:rPr lang="es-ES" sz="40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” </a:t>
            </a:r>
            <a:r>
              <a:rPr lang="es-ES" sz="4000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reaction</a:t>
            </a:r>
            <a:endParaRPr lang="en-US" sz="40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587251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4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Imagen 88"/>
          <p:cNvPicPr/>
          <p:nvPr/>
        </p:nvPicPr>
        <p:blipFill>
          <a:blip r:embed="rId2"/>
          <a:stretch/>
        </p:blipFill>
        <p:spPr>
          <a:xfrm>
            <a:off x="432000" y="361800"/>
            <a:ext cx="3238200" cy="3238200"/>
          </a:xfrm>
          <a:prstGeom prst="rect">
            <a:avLst/>
          </a:prstGeom>
          <a:ln>
            <a:noFill/>
          </a:ln>
        </p:spPr>
      </p:pic>
      <p:pic>
        <p:nvPicPr>
          <p:cNvPr id="90" name="Imagen 89"/>
          <p:cNvPicPr/>
          <p:nvPr/>
        </p:nvPicPr>
        <p:blipFill rotWithShape="1">
          <a:blip r:embed="rId3"/>
          <a:srcRect l="12593" r="20297"/>
          <a:stretch/>
        </p:blipFill>
        <p:spPr>
          <a:xfrm>
            <a:off x="4610100" y="360000"/>
            <a:ext cx="3848100" cy="3225240"/>
          </a:xfrm>
          <a:prstGeom prst="rect">
            <a:avLst/>
          </a:prstGeom>
          <a:ln>
            <a:noFill/>
          </a:ln>
        </p:spPr>
      </p:pic>
      <p:pic>
        <p:nvPicPr>
          <p:cNvPr id="91" name="Imagen 90"/>
          <p:cNvPicPr/>
          <p:nvPr/>
        </p:nvPicPr>
        <p:blipFill>
          <a:blip r:embed="rId4"/>
          <a:stretch/>
        </p:blipFill>
        <p:spPr>
          <a:xfrm>
            <a:off x="6408000" y="3996000"/>
            <a:ext cx="3214080" cy="3214080"/>
          </a:xfrm>
          <a:prstGeom prst="rect">
            <a:avLst/>
          </a:prstGeom>
          <a:ln>
            <a:noFill/>
          </a:ln>
        </p:spPr>
      </p:pic>
      <p:pic>
        <p:nvPicPr>
          <p:cNvPr id="92" name="Imagen 91"/>
          <p:cNvPicPr/>
          <p:nvPr/>
        </p:nvPicPr>
        <p:blipFill>
          <a:blip r:embed="rId5"/>
          <a:srcRect l="67615" t="3571" r="2513" b="26910"/>
          <a:stretch/>
        </p:blipFill>
        <p:spPr>
          <a:xfrm>
            <a:off x="432360" y="4032360"/>
            <a:ext cx="2087280" cy="3188160"/>
          </a:xfrm>
          <a:prstGeom prst="rect">
            <a:avLst/>
          </a:prstGeom>
          <a:ln>
            <a:noFill/>
          </a:ln>
        </p:spPr>
      </p:pic>
      <p:pic>
        <p:nvPicPr>
          <p:cNvPr id="93" name="Imagen 92"/>
          <p:cNvPicPr/>
          <p:nvPr/>
        </p:nvPicPr>
        <p:blipFill>
          <a:blip r:embed="rId6"/>
          <a:srcRect l="20215" r="19111"/>
          <a:stretch/>
        </p:blipFill>
        <p:spPr>
          <a:xfrm>
            <a:off x="2988360" y="4039200"/>
            <a:ext cx="2951640" cy="3139200"/>
          </a:xfrm>
          <a:prstGeom prst="rect">
            <a:avLst/>
          </a:prstGeom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690AF51-229A-4179-83D4-A55ED05CBD41}"/>
              </a:ext>
            </a:extLst>
          </p:cNvPr>
          <p:cNvSpPr txBox="1"/>
          <p:nvPr/>
        </p:nvSpPr>
        <p:spPr>
          <a:xfrm>
            <a:off x="255120" y="3600000"/>
            <a:ext cx="3364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Lionel Messi, football player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BB51AD8-1C78-4E58-9478-67205B80C42C}"/>
              </a:ext>
            </a:extLst>
          </p:cNvPr>
          <p:cNvSpPr txBox="1"/>
          <p:nvPr/>
        </p:nvSpPr>
        <p:spPr>
          <a:xfrm>
            <a:off x="3891860" y="3600000"/>
            <a:ext cx="5751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Chiara </a:t>
            </a:r>
            <a:r>
              <a:rPr lang="en-US" dirty="0" err="1">
                <a:solidFill>
                  <a:schemeClr val="bg1"/>
                </a:solidFill>
              </a:rPr>
              <a:t>Ferragni</a:t>
            </a:r>
            <a:r>
              <a:rPr lang="en-US" dirty="0">
                <a:solidFill>
                  <a:schemeClr val="bg1"/>
                </a:solidFill>
              </a:rPr>
              <a:t>, influencer, entrepreneur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C6DF334-E53E-4A1B-B84E-F216AEED7189}"/>
              </a:ext>
            </a:extLst>
          </p:cNvPr>
          <p:cNvSpPr txBox="1"/>
          <p:nvPr/>
        </p:nvSpPr>
        <p:spPr>
          <a:xfrm>
            <a:off x="2952000" y="7178400"/>
            <a:ext cx="2988000" cy="383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Elon Musk, entrepreneur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485E648-8C96-47B6-A86C-AE082D5C1919}"/>
              </a:ext>
            </a:extLst>
          </p:cNvPr>
          <p:cNvSpPr txBox="1"/>
          <p:nvPr/>
        </p:nvSpPr>
        <p:spPr>
          <a:xfrm>
            <a:off x="0" y="7178400"/>
            <a:ext cx="3046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Roger Penrose, Nobel 2020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C130F72-334F-447E-9579-E7E9451201A1}"/>
              </a:ext>
            </a:extLst>
          </p:cNvPr>
          <p:cNvSpPr txBox="1"/>
          <p:nvPr/>
        </p:nvSpPr>
        <p:spPr>
          <a:xfrm>
            <a:off x="6408000" y="7202850"/>
            <a:ext cx="316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Jennifer </a:t>
            </a:r>
            <a:r>
              <a:rPr lang="en-US" dirty="0" err="1">
                <a:solidFill>
                  <a:schemeClr val="bg1"/>
                </a:solidFill>
              </a:rPr>
              <a:t>Doudna</a:t>
            </a:r>
            <a:r>
              <a:rPr lang="en-US" dirty="0">
                <a:solidFill>
                  <a:schemeClr val="bg1"/>
                </a:solidFill>
              </a:rPr>
              <a:t>, Nobel 2020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E2551F6-7FB5-4FD1-B6BB-62303CC07DDF}"/>
              </a:ext>
            </a:extLst>
          </p:cNvPr>
          <p:cNvSpPr txBox="1"/>
          <p:nvPr/>
        </p:nvSpPr>
        <p:spPr>
          <a:xfrm>
            <a:off x="9050485" y="5816"/>
            <a:ext cx="1039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highlight>
                  <a:srgbClr val="FF0000"/>
                </a:highlight>
              </a:rPr>
              <a:t>Q1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F33B6BA-3F76-40C6-9D23-F5C16B9929F4}"/>
              </a:ext>
            </a:extLst>
          </p:cNvPr>
          <p:cNvSpPr txBox="1"/>
          <p:nvPr/>
        </p:nvSpPr>
        <p:spPr>
          <a:xfrm>
            <a:off x="0" y="360000"/>
            <a:ext cx="43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F11E3CC-FDA0-4DAF-933F-C5F809F317BE}"/>
              </a:ext>
            </a:extLst>
          </p:cNvPr>
          <p:cNvSpPr txBox="1"/>
          <p:nvPr/>
        </p:nvSpPr>
        <p:spPr>
          <a:xfrm>
            <a:off x="4132118" y="366339"/>
            <a:ext cx="43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B80B0DC0-E8B0-4A38-B3A0-D6C51F6E2E2A}"/>
              </a:ext>
            </a:extLst>
          </p:cNvPr>
          <p:cNvSpPr txBox="1"/>
          <p:nvPr/>
        </p:nvSpPr>
        <p:spPr>
          <a:xfrm>
            <a:off x="17318" y="4010025"/>
            <a:ext cx="43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EE11CF14-DD99-441E-913D-614B40257FEF}"/>
              </a:ext>
            </a:extLst>
          </p:cNvPr>
          <p:cNvSpPr txBox="1"/>
          <p:nvPr/>
        </p:nvSpPr>
        <p:spPr>
          <a:xfrm>
            <a:off x="2541554" y="4010024"/>
            <a:ext cx="43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27E55EA-59DD-4443-AA76-10463098B8A7}"/>
              </a:ext>
            </a:extLst>
          </p:cNvPr>
          <p:cNvSpPr txBox="1"/>
          <p:nvPr/>
        </p:nvSpPr>
        <p:spPr>
          <a:xfrm>
            <a:off x="5976360" y="4010025"/>
            <a:ext cx="43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  <p:bldP spid="12" grpId="0"/>
      <p:bldP spid="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Computational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chemistry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37" name="TextShape 3"/>
          <p:cNvSpPr txBox="1"/>
          <p:nvPr/>
        </p:nvSpPr>
        <p:spPr>
          <a:xfrm>
            <a:off x="0" y="6192982"/>
            <a:ext cx="10076760" cy="137601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How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do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you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see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computational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chemist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?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5" name="Gráfico 4" descr="Ayuda contorno">
            <a:extLst>
              <a:ext uri="{FF2B5EF4-FFF2-40B4-BE49-F238E27FC236}">
                <a16:creationId xmlns:a16="http://schemas.microsoft.com/office/drawing/2014/main" id="{D2AD64D9-333A-4A1B-8934-EE69187DE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2519" y="1100570"/>
            <a:ext cx="5092412" cy="5092412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684F108-3311-4367-A5CC-DE1484849A07}"/>
              </a:ext>
            </a:extLst>
          </p:cNvPr>
          <p:cNvSpPr txBox="1"/>
          <p:nvPr/>
        </p:nvSpPr>
        <p:spPr>
          <a:xfrm>
            <a:off x="0" y="619331"/>
            <a:ext cx="1039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highlight>
                  <a:srgbClr val="FF0000"/>
                </a:highlight>
              </a:rPr>
              <a:t>Q6</a:t>
            </a:r>
          </a:p>
        </p:txBody>
      </p:sp>
    </p:spTree>
    <p:extLst>
      <p:ext uri="{BB962C8B-B14F-4D97-AF65-F5344CB8AC3E}">
        <p14:creationId xmlns:p14="http://schemas.microsoft.com/office/powerpoint/2010/main" val="279175186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Computational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chemistry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36" name="Freeform 2"/>
          <p:cNvSpPr/>
          <p:nvPr/>
        </p:nvSpPr>
        <p:spPr>
          <a:xfrm>
            <a:off x="2289600" y="1584000"/>
            <a:ext cx="5486760" cy="4142520"/>
          </a:xfrm>
          <a:custGeom>
            <a:avLst/>
            <a:gdLst/>
            <a:ahLst/>
            <a:cxnLst/>
            <a:rect l="0" t="0" r="r" b="b"/>
            <a:pathLst>
              <a:path w="15241" h="11507">
                <a:moveTo>
                  <a:pt x="7620" y="0"/>
                </a:moveTo>
                <a:cubicBezTo>
                  <a:pt x="11940" y="0"/>
                  <a:pt x="15240" y="2491"/>
                  <a:pt x="15240" y="5753"/>
                </a:cubicBezTo>
                <a:cubicBezTo>
                  <a:pt x="15240" y="9015"/>
                  <a:pt x="11940" y="11506"/>
                  <a:pt x="7620" y="11506"/>
                </a:cubicBezTo>
                <a:cubicBezTo>
                  <a:pt x="3300" y="11506"/>
                  <a:pt x="0" y="9015"/>
                  <a:pt x="0" y="5753"/>
                </a:cubicBezTo>
                <a:cubicBezTo>
                  <a:pt x="0" y="2491"/>
                  <a:pt x="3300" y="0"/>
                  <a:pt x="7620" y="0"/>
                </a:cubicBezTo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7" name="TextShape 3"/>
          <p:cNvSpPr txBox="1"/>
          <p:nvPr/>
        </p:nvSpPr>
        <p:spPr>
          <a:xfrm>
            <a:off x="0" y="6766560"/>
            <a:ext cx="10076760" cy="802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How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experimentalists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see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me…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xtShape 1"/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Computational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chemistry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39" name="TextShape 2"/>
          <p:cNvSpPr txBox="1"/>
          <p:nvPr/>
        </p:nvSpPr>
        <p:spPr>
          <a:xfrm>
            <a:off x="0" y="6930360"/>
            <a:ext cx="10076760" cy="559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How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I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see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myself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…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40" name="Freeform 3"/>
          <p:cNvSpPr/>
          <p:nvPr/>
        </p:nvSpPr>
        <p:spPr>
          <a:xfrm>
            <a:off x="1920240" y="1828800"/>
            <a:ext cx="6001560" cy="3886200"/>
          </a:xfrm>
          <a:custGeom>
            <a:avLst/>
            <a:gdLst/>
            <a:ahLst/>
            <a:cxnLst/>
            <a:rect l="0" t="0" r="r" b="b"/>
            <a:pathLst>
              <a:path w="16671" h="10795">
                <a:moveTo>
                  <a:pt x="8438" y="0"/>
                </a:moveTo>
                <a:cubicBezTo>
                  <a:pt x="13114" y="33"/>
                  <a:pt x="16670" y="2358"/>
                  <a:pt x="16670" y="5396"/>
                </a:cubicBezTo>
                <a:cubicBezTo>
                  <a:pt x="16670" y="8456"/>
                  <a:pt x="13061" y="10794"/>
                  <a:pt x="8335" y="10794"/>
                </a:cubicBezTo>
                <a:cubicBezTo>
                  <a:pt x="3609" y="10794"/>
                  <a:pt x="0" y="8456"/>
                  <a:pt x="0" y="5396"/>
                </a:cubicBezTo>
                <a:cubicBezTo>
                  <a:pt x="0" y="2358"/>
                  <a:pt x="3556" y="33"/>
                  <a:pt x="8232" y="0"/>
                </a:cubicBezTo>
                <a:lnTo>
                  <a:pt x="8438" y="0"/>
                </a:lnTo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Shape 1"/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Computational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chemistry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42" name="TextShape 2"/>
          <p:cNvSpPr txBox="1"/>
          <p:nvPr/>
        </p:nvSpPr>
        <p:spPr>
          <a:xfrm>
            <a:off x="0" y="6984000"/>
            <a:ext cx="10076760" cy="576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harsh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reality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43" name="Imagen 242"/>
          <p:cNvPicPr/>
          <p:nvPr/>
        </p:nvPicPr>
        <p:blipFill>
          <a:blip r:embed="rId2"/>
          <a:stretch/>
        </p:blipFill>
        <p:spPr>
          <a:xfrm>
            <a:off x="399600" y="1028160"/>
            <a:ext cx="9248400" cy="5775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-3600" y="16200"/>
            <a:ext cx="10080360" cy="559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Quick responses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imput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…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45" name="Imagen 244"/>
          <p:cNvPicPr/>
          <p:nvPr/>
        </p:nvPicPr>
        <p:blipFill>
          <a:blip r:embed="rId2"/>
          <a:stretch/>
        </p:blipFill>
        <p:spPr>
          <a:xfrm>
            <a:off x="0" y="722160"/>
            <a:ext cx="4507200" cy="6840000"/>
          </a:xfrm>
          <a:prstGeom prst="rect">
            <a:avLst/>
          </a:prstGeom>
          <a:ln>
            <a:noFill/>
          </a:ln>
        </p:spPr>
      </p:pic>
      <p:sp>
        <p:nvSpPr>
          <p:cNvPr id="246" name="TextShape 2"/>
          <p:cNvSpPr txBox="1"/>
          <p:nvPr/>
        </p:nvSpPr>
        <p:spPr>
          <a:xfrm>
            <a:off x="4507200" y="2429640"/>
            <a:ext cx="5569560" cy="25383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How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does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weather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look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like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tomorrow</a:t>
            </a:r>
            <a:r>
              <a:rPr lang="es-E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?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extShape 1"/>
          <p:cNvSpPr txBox="1"/>
          <p:nvPr/>
        </p:nvSpPr>
        <p:spPr>
          <a:xfrm>
            <a:off x="0" y="0"/>
            <a:ext cx="10076760" cy="648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...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still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models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must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be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accurate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!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48" name="Imagen 247"/>
          <p:cNvPicPr/>
          <p:nvPr/>
        </p:nvPicPr>
        <p:blipFill>
          <a:blip r:embed="rId2"/>
          <a:srcRect t="424"/>
          <a:stretch/>
        </p:blipFill>
        <p:spPr>
          <a:xfrm>
            <a:off x="0" y="914400"/>
            <a:ext cx="10080000" cy="6667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Shape 1"/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My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beloved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models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51" name="Picture 15" descr="fin.png"/>
          <p:cNvPicPr/>
          <p:nvPr/>
        </p:nvPicPr>
        <p:blipFill>
          <a:blip r:embed="rId2"/>
          <a:stretch/>
        </p:blipFill>
        <p:spPr>
          <a:xfrm>
            <a:off x="3785275" y="4069440"/>
            <a:ext cx="2520000" cy="2520000"/>
          </a:xfrm>
          <a:prstGeom prst="rect">
            <a:avLst/>
          </a:prstGeom>
          <a:ln>
            <a:noFill/>
          </a:ln>
        </p:spPr>
      </p:pic>
      <p:pic>
        <p:nvPicPr>
          <p:cNvPr id="253" name="Picture 19"/>
          <p:cNvPicPr/>
          <p:nvPr/>
        </p:nvPicPr>
        <p:blipFill>
          <a:blip r:embed="rId3"/>
          <a:stretch/>
        </p:blipFill>
        <p:spPr>
          <a:xfrm>
            <a:off x="4164715" y="4421520"/>
            <a:ext cx="1800000" cy="1792800"/>
          </a:xfrm>
          <a:prstGeom prst="rect">
            <a:avLst/>
          </a:prstGeom>
          <a:ln>
            <a:noFill/>
          </a:ln>
        </p:spPr>
      </p:pic>
      <p:pic>
        <p:nvPicPr>
          <p:cNvPr id="254" name="Picture 20"/>
          <p:cNvPicPr/>
          <p:nvPr/>
        </p:nvPicPr>
        <p:blipFill>
          <a:blip r:embed="rId4"/>
          <a:srcRect l="11232" t="13170" r="11232" b="17046"/>
          <a:stretch/>
        </p:blipFill>
        <p:spPr>
          <a:xfrm>
            <a:off x="2651760" y="1123200"/>
            <a:ext cx="1800000" cy="1620000"/>
          </a:xfrm>
          <a:prstGeom prst="rect">
            <a:avLst/>
          </a:prstGeom>
          <a:ln>
            <a:noFill/>
          </a:ln>
        </p:spPr>
      </p:pic>
      <p:pic>
        <p:nvPicPr>
          <p:cNvPr id="255" name="Picture 24" descr="schrodinger-equation.jpeg"/>
          <p:cNvPicPr/>
          <p:nvPr/>
        </p:nvPicPr>
        <p:blipFill>
          <a:blip r:embed="rId5"/>
          <a:stretch/>
        </p:blipFill>
        <p:spPr>
          <a:xfrm>
            <a:off x="4663440" y="1152720"/>
            <a:ext cx="2880000" cy="1728000"/>
          </a:xfrm>
          <a:prstGeom prst="rect">
            <a:avLst/>
          </a:prstGeom>
          <a:ln>
            <a:noFill/>
          </a:ln>
        </p:spPr>
      </p:pic>
      <p:pic>
        <p:nvPicPr>
          <p:cNvPr id="12" name="Imagen 11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83674CB8-9543-4986-9AF1-A34E4B49B6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938" y="3232800"/>
            <a:ext cx="1604676" cy="633424"/>
          </a:xfrm>
          <a:prstGeom prst="rect">
            <a:avLst/>
          </a:prstGeom>
        </p:spPr>
      </p:pic>
      <p:pic>
        <p:nvPicPr>
          <p:cNvPr id="13" name="Imagen 12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1402E365-69F6-49ED-BB50-28A03A486F1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6" t="29869" r="40824" b="29555"/>
          <a:stretch/>
        </p:blipFill>
        <p:spPr>
          <a:xfrm>
            <a:off x="1758077" y="5076782"/>
            <a:ext cx="1837478" cy="1749354"/>
          </a:xfrm>
          <a:prstGeom prst="rect">
            <a:avLst/>
          </a:prstGeom>
        </p:spPr>
      </p:pic>
      <p:pic>
        <p:nvPicPr>
          <p:cNvPr id="14" name="Imagen 13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DF842320-C7F3-4924-8E5D-D6D912ACD01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8" t="29044" r="35660" b="28094"/>
          <a:stretch/>
        </p:blipFill>
        <p:spPr>
          <a:xfrm>
            <a:off x="6305275" y="5076783"/>
            <a:ext cx="2200833" cy="1749353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extShape 1"/>
          <p:cNvSpPr txBox="1"/>
          <p:nvPr/>
        </p:nvSpPr>
        <p:spPr>
          <a:xfrm>
            <a:off x="0" y="40680"/>
            <a:ext cx="10148760" cy="559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How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“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big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”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is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molecule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?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85" name="Immagine 4"/>
          <p:cNvPicPr/>
          <p:nvPr/>
        </p:nvPicPr>
        <p:blipFill>
          <a:blip r:embed="rId2"/>
          <a:stretch/>
        </p:blipFill>
        <p:spPr>
          <a:xfrm>
            <a:off x="360" y="4248720"/>
            <a:ext cx="2485080" cy="3313440"/>
          </a:xfrm>
          <a:prstGeom prst="rect">
            <a:avLst/>
          </a:prstGeom>
          <a:ln>
            <a:noFill/>
          </a:ln>
        </p:spPr>
      </p:pic>
      <p:sp>
        <p:nvSpPr>
          <p:cNvPr id="286" name="CustomShape 2"/>
          <p:cNvSpPr/>
          <p:nvPr/>
        </p:nvSpPr>
        <p:spPr>
          <a:xfrm flipV="1">
            <a:off x="2651400" y="4221360"/>
            <a:ext cx="360" cy="3333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572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87" name="CustomShape 3"/>
          <p:cNvSpPr/>
          <p:nvPr/>
        </p:nvSpPr>
        <p:spPr>
          <a:xfrm>
            <a:off x="2631960" y="5700960"/>
            <a:ext cx="1824120" cy="69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byssinica SIL"/>
              </a:rPr>
              <a:t>1.75 m</a:t>
            </a:r>
            <a:endParaRPr lang="en-US" sz="2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289" name="CustomShape 4"/>
          <p:cNvSpPr/>
          <p:nvPr/>
        </p:nvSpPr>
        <p:spPr>
          <a:xfrm>
            <a:off x="7560000" y="1951920"/>
            <a:ext cx="2224080" cy="69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10</a:t>
            </a:r>
            <a:r>
              <a:rPr lang="es-ES" sz="4000" b="0" strike="noStrike" spc="-1" baseline="30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-10 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90" name="CustomShape 5"/>
          <p:cNvSpPr/>
          <p:nvPr/>
        </p:nvSpPr>
        <p:spPr>
          <a:xfrm>
            <a:off x="7680960" y="1919880"/>
            <a:ext cx="20113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572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pic>
        <p:nvPicPr>
          <p:cNvPr id="291" name="Immagine 8"/>
          <p:cNvPicPr/>
          <p:nvPr/>
        </p:nvPicPr>
        <p:blipFill>
          <a:blip r:embed="rId3"/>
          <a:stretch/>
        </p:blipFill>
        <p:spPr>
          <a:xfrm>
            <a:off x="0" y="874440"/>
            <a:ext cx="3712320" cy="2743200"/>
          </a:xfrm>
          <a:prstGeom prst="rect">
            <a:avLst/>
          </a:prstGeom>
          <a:ln>
            <a:noFill/>
          </a:ln>
        </p:spPr>
      </p:pic>
      <p:sp>
        <p:nvSpPr>
          <p:cNvPr id="292" name="CustomShape 6"/>
          <p:cNvSpPr/>
          <p:nvPr/>
        </p:nvSpPr>
        <p:spPr>
          <a:xfrm flipV="1">
            <a:off x="4023360" y="1097280"/>
            <a:ext cx="360" cy="2208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572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93" name="CustomShape 7"/>
          <p:cNvSpPr/>
          <p:nvPr/>
        </p:nvSpPr>
        <p:spPr>
          <a:xfrm>
            <a:off x="3993900" y="1800000"/>
            <a:ext cx="1883520" cy="69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10</a:t>
            </a:r>
            <a:r>
              <a:rPr lang="es-ES" sz="4000" b="0" strike="noStrike" spc="-1" baseline="30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-5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m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94" name="Imagen 293"/>
          <p:cNvPicPr/>
          <p:nvPr/>
        </p:nvPicPr>
        <p:blipFill>
          <a:blip r:embed="rId4"/>
          <a:srcRect l="8320" r="20002"/>
          <a:stretch/>
        </p:blipFill>
        <p:spPr>
          <a:xfrm>
            <a:off x="6145200" y="4663440"/>
            <a:ext cx="3931560" cy="2917080"/>
          </a:xfrm>
          <a:prstGeom prst="rect">
            <a:avLst/>
          </a:prstGeom>
          <a:ln>
            <a:noFill/>
          </a:ln>
        </p:spPr>
      </p:pic>
      <p:sp>
        <p:nvSpPr>
          <p:cNvPr id="295" name="CustomShape 8"/>
          <p:cNvSpPr/>
          <p:nvPr/>
        </p:nvSpPr>
        <p:spPr>
          <a:xfrm>
            <a:off x="6858000" y="6218280"/>
            <a:ext cx="1920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5720">
            <a:solidFill>
              <a:srgbClr val="FFFFFF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96" name="CustomShape 9"/>
          <p:cNvSpPr/>
          <p:nvPr/>
        </p:nvSpPr>
        <p:spPr>
          <a:xfrm>
            <a:off x="6480000" y="5483520"/>
            <a:ext cx="2943720" cy="69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byssinica SIL"/>
              </a:rPr>
              <a:t> 4 10</a:t>
            </a:r>
            <a:r>
              <a:rPr lang="es-ES" sz="4000" b="0" strike="noStrike" spc="-1" baseline="30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byssinica SIL"/>
              </a:rPr>
              <a:t>8</a:t>
            </a:r>
            <a:r>
              <a:rPr lang="es-ES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byssinica SIL"/>
              </a:rPr>
              <a:t> m</a:t>
            </a:r>
            <a:endParaRPr lang="en-US" sz="2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297" name="CustomShape 10"/>
          <p:cNvSpPr/>
          <p:nvPr/>
        </p:nvSpPr>
        <p:spPr>
          <a:xfrm>
            <a:off x="3240000" y="3672000"/>
            <a:ext cx="64800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s-E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100000 </a:t>
            </a:r>
            <a:r>
              <a:rPr lang="es-ES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atoms</a:t>
            </a:r>
            <a:r>
              <a:rPr lang="es-E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in a single </a:t>
            </a:r>
            <a:r>
              <a:rPr lang="es-ES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hair</a:t>
            </a:r>
            <a:r>
              <a:rPr lang="es-E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!</a:t>
            </a:r>
            <a:endParaRPr lang="en-US" sz="2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6" name="Imagen 15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0CCDD39B-2447-4667-A9D5-6450485D9D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282" y="1166576"/>
            <a:ext cx="1604676" cy="63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61939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Shape 1"/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Eventually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it’s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all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about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love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...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99" name="Immagine 7"/>
          <p:cNvPicPr/>
          <p:nvPr/>
        </p:nvPicPr>
        <p:blipFill>
          <a:blip r:embed="rId2"/>
          <a:stretch/>
        </p:blipFill>
        <p:spPr>
          <a:xfrm>
            <a:off x="0" y="1046160"/>
            <a:ext cx="5328000" cy="6480000"/>
          </a:xfrm>
          <a:prstGeom prst="rect">
            <a:avLst/>
          </a:prstGeom>
          <a:ln>
            <a:noFill/>
          </a:ln>
        </p:spPr>
      </p:pic>
      <p:sp>
        <p:nvSpPr>
          <p:cNvPr id="300" name="CustomShape 2"/>
          <p:cNvSpPr/>
          <p:nvPr/>
        </p:nvSpPr>
        <p:spPr>
          <a:xfrm>
            <a:off x="4521200" y="936000"/>
            <a:ext cx="5555560" cy="1502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</a:t>
            </a:r>
            <a:r>
              <a:rPr lang="en-US" sz="3600" b="1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2</a:t>
            </a:r>
            <a:endParaRPr lang="en-US" sz="36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a</a:t>
            </a:r>
            <a:r>
              <a:rPr lang="en-US" sz="36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lways bad love stories</a:t>
            </a:r>
            <a:endParaRPr lang="en-US" sz="220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301" name="Freeform 3"/>
          <p:cNvSpPr/>
          <p:nvPr/>
        </p:nvSpPr>
        <p:spPr>
          <a:xfrm>
            <a:off x="5852160" y="2560320"/>
            <a:ext cx="3261240" cy="3225960"/>
          </a:xfrm>
          <a:custGeom>
            <a:avLst/>
            <a:gdLst/>
            <a:ahLst/>
            <a:cxnLst/>
            <a:rect l="0" t="0" r="r" b="b"/>
            <a:pathLst>
              <a:path w="9059" h="8961">
                <a:moveTo>
                  <a:pt x="4529" y="0"/>
                </a:moveTo>
                <a:cubicBezTo>
                  <a:pt x="7097" y="0"/>
                  <a:pt x="9058" y="1940"/>
                  <a:pt x="9058" y="4480"/>
                </a:cubicBezTo>
                <a:cubicBezTo>
                  <a:pt x="9058" y="7020"/>
                  <a:pt x="7097" y="8960"/>
                  <a:pt x="4529" y="8960"/>
                </a:cubicBezTo>
                <a:cubicBezTo>
                  <a:pt x="1961" y="8960"/>
                  <a:pt x="0" y="7020"/>
                  <a:pt x="0" y="4480"/>
                </a:cubicBezTo>
                <a:cubicBezTo>
                  <a:pt x="0" y="1940"/>
                  <a:pt x="1961" y="0"/>
                  <a:pt x="4529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Immagine 7"/>
          <p:cNvPicPr/>
          <p:nvPr/>
        </p:nvPicPr>
        <p:blipFill>
          <a:blip r:embed="rId2"/>
          <a:stretch/>
        </p:blipFill>
        <p:spPr>
          <a:xfrm>
            <a:off x="0" y="1046160"/>
            <a:ext cx="5328000" cy="6480000"/>
          </a:xfrm>
          <a:prstGeom prst="rect">
            <a:avLst/>
          </a:prstGeom>
          <a:ln>
            <a:noFill/>
          </a:ln>
        </p:spPr>
      </p:pic>
      <p:sp>
        <p:nvSpPr>
          <p:cNvPr id="303" name="CustomShape 1"/>
          <p:cNvSpPr/>
          <p:nvPr/>
        </p:nvSpPr>
        <p:spPr>
          <a:xfrm>
            <a:off x="529485" y="5707900"/>
            <a:ext cx="4608000" cy="642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>
              <a:lnSpc>
                <a:spcPct val="100000"/>
              </a:lnSpc>
            </a:pPr>
            <a:r>
              <a:rPr lang="en-US" sz="36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Its beloved </a:t>
            </a:r>
            <a:r>
              <a:rPr lang="en-US" sz="3600" b="1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electron</a:t>
            </a:r>
            <a:endParaRPr lang="en-US" sz="2200" b="1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304" name="Freeform 2"/>
          <p:cNvSpPr/>
          <p:nvPr/>
        </p:nvSpPr>
        <p:spPr>
          <a:xfrm>
            <a:off x="5943600" y="3566160"/>
            <a:ext cx="2880000" cy="3924360"/>
          </a:xfrm>
          <a:custGeom>
            <a:avLst/>
            <a:gdLst/>
            <a:ahLst/>
            <a:cxnLst/>
            <a:rect l="0" t="0" r="r" b="b"/>
            <a:pathLst>
              <a:path w="8000" h="10901">
                <a:moveTo>
                  <a:pt x="7999" y="5541"/>
                </a:moveTo>
                <a:cubicBezTo>
                  <a:pt x="7966" y="8586"/>
                  <a:pt x="6246" y="10900"/>
                  <a:pt x="4000" y="10900"/>
                </a:cubicBezTo>
                <a:cubicBezTo>
                  <a:pt x="1732" y="10900"/>
                  <a:pt x="0" y="8540"/>
                  <a:pt x="0" y="5450"/>
                </a:cubicBezTo>
                <a:cubicBezTo>
                  <a:pt x="0" y="2360"/>
                  <a:pt x="1732" y="0"/>
                  <a:pt x="4000" y="0"/>
                </a:cubicBezTo>
                <a:cubicBezTo>
                  <a:pt x="6246" y="0"/>
                  <a:pt x="7966" y="2314"/>
                  <a:pt x="7999" y="5359"/>
                </a:cubicBezTo>
                <a:lnTo>
                  <a:pt x="7999" y="5541"/>
                </a:ln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05" name="TextShape 3"/>
          <p:cNvSpPr txBox="1"/>
          <p:nvPr/>
        </p:nvSpPr>
        <p:spPr>
          <a:xfrm>
            <a:off x="0" y="0"/>
            <a:ext cx="10076760" cy="757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…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between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</a:t>
            </a:r>
            <a:r>
              <a:rPr lang="es-ES" sz="40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and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electrons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...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" name="CustomShape 2">
            <a:extLst>
              <a:ext uri="{FF2B5EF4-FFF2-40B4-BE49-F238E27FC236}">
                <a16:creationId xmlns:a16="http://schemas.microsoft.com/office/drawing/2014/main" id="{23F8E899-9268-4514-A657-BBE1F1C1A356}"/>
              </a:ext>
            </a:extLst>
          </p:cNvPr>
          <p:cNvSpPr/>
          <p:nvPr/>
        </p:nvSpPr>
        <p:spPr>
          <a:xfrm>
            <a:off x="4521200" y="936000"/>
            <a:ext cx="5555560" cy="1502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</a:t>
            </a:r>
            <a:r>
              <a:rPr lang="en-US" sz="3600" b="1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2</a:t>
            </a:r>
            <a:endParaRPr lang="en-US" sz="36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a</a:t>
            </a:r>
            <a:r>
              <a:rPr lang="en-US" sz="36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lways bad love stories</a:t>
            </a:r>
            <a:endParaRPr lang="en-US" sz="220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63711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extShape 1"/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…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thank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good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friend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...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08" name="Immagine 7"/>
          <p:cNvPicPr/>
          <p:nvPr/>
        </p:nvPicPr>
        <p:blipFill>
          <a:blip r:embed="rId2"/>
          <a:stretch/>
        </p:blipFill>
        <p:spPr>
          <a:xfrm>
            <a:off x="0" y="1046160"/>
            <a:ext cx="5328000" cy="6480000"/>
          </a:xfrm>
          <a:prstGeom prst="rect">
            <a:avLst/>
          </a:prstGeom>
          <a:ln>
            <a:noFill/>
          </a:ln>
        </p:spPr>
      </p:pic>
      <p:sp>
        <p:nvSpPr>
          <p:cNvPr id="309" name="CustomShape 2"/>
          <p:cNvSpPr/>
          <p:nvPr/>
        </p:nvSpPr>
        <p:spPr>
          <a:xfrm>
            <a:off x="4878360" y="5501520"/>
            <a:ext cx="5198400" cy="642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Copper</a:t>
            </a:r>
            <a:r>
              <a:rPr lang="en-US" sz="3600" strike="noStrike" spc="-1" dirty="0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, a good friend</a:t>
            </a:r>
            <a:endParaRPr lang="en-US" sz="220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310" name="Freeform 3"/>
          <p:cNvSpPr/>
          <p:nvPr/>
        </p:nvSpPr>
        <p:spPr>
          <a:xfrm>
            <a:off x="5486400" y="2286000"/>
            <a:ext cx="4320360" cy="3013560"/>
          </a:xfrm>
          <a:custGeom>
            <a:avLst/>
            <a:gdLst/>
            <a:ahLst/>
            <a:cxnLst/>
            <a:rect l="0" t="0" r="r" b="b"/>
            <a:pathLst>
              <a:path w="12001" h="8371">
                <a:moveTo>
                  <a:pt x="0" y="3710"/>
                </a:moveTo>
                <a:cubicBezTo>
                  <a:pt x="344" y="1575"/>
                  <a:pt x="2842" y="0"/>
                  <a:pt x="6026" y="0"/>
                </a:cubicBezTo>
                <a:cubicBezTo>
                  <a:pt x="9302" y="0"/>
                  <a:pt x="11819" y="1667"/>
                  <a:pt x="12000" y="3897"/>
                </a:cubicBezTo>
                <a:lnTo>
                  <a:pt x="12000" y="4408"/>
                </a:lnTo>
                <a:cubicBezTo>
                  <a:pt x="11826" y="6616"/>
                  <a:pt x="9380" y="8289"/>
                  <a:pt x="6189" y="8370"/>
                </a:cubicBezTo>
                <a:lnTo>
                  <a:pt x="5699" y="8370"/>
                </a:lnTo>
                <a:cubicBezTo>
                  <a:pt x="2666" y="8293"/>
                  <a:pt x="334" y="6776"/>
                  <a:pt x="0" y="4729"/>
                </a:cubicBezTo>
                <a:lnTo>
                  <a:pt x="0" y="3710"/>
                </a:ln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" name="CustomShape 2">
            <a:extLst>
              <a:ext uri="{FF2B5EF4-FFF2-40B4-BE49-F238E27FC236}">
                <a16:creationId xmlns:a16="http://schemas.microsoft.com/office/drawing/2014/main" id="{A9D01705-C7D5-45F7-8B29-5E59DB47DF2F}"/>
              </a:ext>
            </a:extLst>
          </p:cNvPr>
          <p:cNvSpPr/>
          <p:nvPr/>
        </p:nvSpPr>
        <p:spPr>
          <a:xfrm>
            <a:off x="4521200" y="936000"/>
            <a:ext cx="5555560" cy="1502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</a:t>
            </a:r>
            <a:r>
              <a:rPr lang="en-US" sz="3600" b="1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2</a:t>
            </a:r>
            <a:endParaRPr lang="en-US" sz="36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a</a:t>
            </a:r>
            <a:r>
              <a:rPr lang="en-US" sz="36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lways bad love stories</a:t>
            </a:r>
            <a:endParaRPr lang="en-US" sz="220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0" name="CustomShape 1">
            <a:extLst>
              <a:ext uri="{FF2B5EF4-FFF2-40B4-BE49-F238E27FC236}">
                <a16:creationId xmlns:a16="http://schemas.microsoft.com/office/drawing/2014/main" id="{F1A08EEC-1BB6-471A-B16E-3DC3299F39C4}"/>
              </a:ext>
            </a:extLst>
          </p:cNvPr>
          <p:cNvSpPr/>
          <p:nvPr/>
        </p:nvSpPr>
        <p:spPr>
          <a:xfrm>
            <a:off x="530640" y="5707900"/>
            <a:ext cx="4608000" cy="642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>
              <a:lnSpc>
                <a:spcPct val="100000"/>
              </a:lnSpc>
            </a:pPr>
            <a:r>
              <a:rPr lang="en-US" sz="36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Its beloved </a:t>
            </a:r>
            <a:r>
              <a:rPr lang="en-US" sz="3600" b="1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electron</a:t>
            </a:r>
            <a:endParaRPr lang="en-US" sz="2200" b="1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Shape 1"/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…</a:t>
            </a:r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 no, the third wheel!</a:t>
            </a:r>
          </a:p>
        </p:txBody>
      </p:sp>
      <p:pic>
        <p:nvPicPr>
          <p:cNvPr id="314" name="Immagine 7"/>
          <p:cNvPicPr/>
          <p:nvPr/>
        </p:nvPicPr>
        <p:blipFill>
          <a:blip r:embed="rId2"/>
          <a:stretch/>
        </p:blipFill>
        <p:spPr>
          <a:xfrm>
            <a:off x="0" y="1046160"/>
            <a:ext cx="5328000" cy="6480000"/>
          </a:xfrm>
          <a:prstGeom prst="rect">
            <a:avLst/>
          </a:prstGeom>
          <a:ln>
            <a:noFill/>
          </a:ln>
        </p:spPr>
      </p:pic>
      <p:sp>
        <p:nvSpPr>
          <p:cNvPr id="315" name="CustomShape 2"/>
          <p:cNvSpPr/>
          <p:nvPr/>
        </p:nvSpPr>
        <p:spPr>
          <a:xfrm>
            <a:off x="4226540" y="6814200"/>
            <a:ext cx="5630120" cy="642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Hydrogen</a:t>
            </a:r>
            <a:r>
              <a:rPr lang="en-US" sz="36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, the third wheel</a:t>
            </a:r>
            <a:endParaRPr lang="en-US" sz="220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316" name="Freeform 3"/>
          <p:cNvSpPr/>
          <p:nvPr/>
        </p:nvSpPr>
        <p:spPr>
          <a:xfrm>
            <a:off x="5036760" y="2481840"/>
            <a:ext cx="5040360" cy="2531160"/>
          </a:xfrm>
          <a:custGeom>
            <a:avLst/>
            <a:gdLst/>
            <a:ahLst/>
            <a:cxnLst/>
            <a:rect l="0" t="0" r="r" b="b"/>
            <a:pathLst>
              <a:path w="14001" h="7031">
                <a:moveTo>
                  <a:pt x="7000" y="0"/>
                </a:moveTo>
                <a:cubicBezTo>
                  <a:pt x="10969" y="0"/>
                  <a:pt x="14000" y="1522"/>
                  <a:pt x="14000" y="3515"/>
                </a:cubicBezTo>
                <a:cubicBezTo>
                  <a:pt x="14000" y="5508"/>
                  <a:pt x="10969" y="7030"/>
                  <a:pt x="7000" y="7030"/>
                </a:cubicBezTo>
                <a:cubicBezTo>
                  <a:pt x="3031" y="7030"/>
                  <a:pt x="0" y="5508"/>
                  <a:pt x="0" y="3515"/>
                </a:cubicBezTo>
                <a:cubicBezTo>
                  <a:pt x="0" y="1522"/>
                  <a:pt x="3031" y="0"/>
                  <a:pt x="7000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17" name="Freeform 4"/>
          <p:cNvSpPr/>
          <p:nvPr/>
        </p:nvSpPr>
        <p:spPr>
          <a:xfrm>
            <a:off x="5406480" y="3855600"/>
            <a:ext cx="720360" cy="716760"/>
          </a:xfrm>
          <a:custGeom>
            <a:avLst/>
            <a:gdLst/>
            <a:ahLst/>
            <a:cxnLst/>
            <a:rect l="0" t="0" r="r" b="b"/>
            <a:pathLst>
              <a:path w="2001" h="1991">
                <a:moveTo>
                  <a:pt x="1000" y="0"/>
                </a:moveTo>
                <a:cubicBezTo>
                  <a:pt x="1567" y="0"/>
                  <a:pt x="2000" y="431"/>
                  <a:pt x="2000" y="995"/>
                </a:cubicBezTo>
                <a:cubicBezTo>
                  <a:pt x="2000" y="1559"/>
                  <a:pt x="1567" y="1990"/>
                  <a:pt x="1000" y="1990"/>
                </a:cubicBezTo>
                <a:cubicBezTo>
                  <a:pt x="433" y="1990"/>
                  <a:pt x="0" y="1559"/>
                  <a:pt x="0" y="995"/>
                </a:cubicBezTo>
                <a:cubicBezTo>
                  <a:pt x="0" y="431"/>
                  <a:pt x="433" y="0"/>
                  <a:pt x="1000" y="0"/>
                </a:cubicBezTo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18" name="Freeform 5"/>
          <p:cNvSpPr/>
          <p:nvPr/>
        </p:nvSpPr>
        <p:spPr>
          <a:xfrm>
            <a:off x="8609760" y="3865680"/>
            <a:ext cx="900360" cy="889560"/>
          </a:xfrm>
          <a:custGeom>
            <a:avLst/>
            <a:gdLst/>
            <a:ahLst/>
            <a:cxnLst/>
            <a:rect l="0" t="0" r="r" b="b"/>
            <a:pathLst>
              <a:path w="2501" h="2471">
                <a:moveTo>
                  <a:pt x="1250" y="0"/>
                </a:moveTo>
                <a:cubicBezTo>
                  <a:pt x="1959" y="0"/>
                  <a:pt x="2500" y="535"/>
                  <a:pt x="2500" y="1235"/>
                </a:cubicBezTo>
                <a:cubicBezTo>
                  <a:pt x="2500" y="1935"/>
                  <a:pt x="1959" y="2470"/>
                  <a:pt x="1250" y="2470"/>
                </a:cubicBezTo>
                <a:cubicBezTo>
                  <a:pt x="541" y="2470"/>
                  <a:pt x="0" y="1935"/>
                  <a:pt x="0" y="1235"/>
                </a:cubicBezTo>
                <a:cubicBezTo>
                  <a:pt x="0" y="535"/>
                  <a:pt x="541" y="0"/>
                  <a:pt x="1250" y="0"/>
                </a:cubicBezTo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19" name="Freeform 6"/>
          <p:cNvSpPr/>
          <p:nvPr/>
        </p:nvSpPr>
        <p:spPr>
          <a:xfrm>
            <a:off x="7041600" y="4297680"/>
            <a:ext cx="639720" cy="639720"/>
          </a:xfrm>
          <a:custGeom>
            <a:avLst/>
            <a:gdLst/>
            <a:ahLst/>
            <a:cxnLst/>
            <a:rect l="0" t="0" r="r" b="b"/>
            <a:pathLst>
              <a:path w="1777" h="1777">
                <a:moveTo>
                  <a:pt x="0" y="845"/>
                </a:moveTo>
                <a:cubicBezTo>
                  <a:pt x="20" y="376"/>
                  <a:pt x="376" y="20"/>
                  <a:pt x="845" y="0"/>
                </a:cubicBezTo>
                <a:lnTo>
                  <a:pt x="929" y="0"/>
                </a:lnTo>
                <a:cubicBezTo>
                  <a:pt x="1412" y="21"/>
                  <a:pt x="1776" y="397"/>
                  <a:pt x="1776" y="887"/>
                </a:cubicBezTo>
                <a:cubicBezTo>
                  <a:pt x="1776" y="1391"/>
                  <a:pt x="1391" y="1776"/>
                  <a:pt x="887" y="1776"/>
                </a:cubicBezTo>
                <a:cubicBezTo>
                  <a:pt x="397" y="1776"/>
                  <a:pt x="21" y="1412"/>
                  <a:pt x="0" y="929"/>
                </a:cubicBezTo>
                <a:lnTo>
                  <a:pt x="0" y="845"/>
                </a:lnTo>
              </a:path>
            </a:pathLst>
          </a:custGeom>
          <a:blipFill>
            <a:blip r:embed="rId6"/>
            <a:stretch>
              <a:fillRect/>
            </a:stretch>
          </a:blipFill>
          <a:ln w="63360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" name="CustomShape 2">
            <a:extLst>
              <a:ext uri="{FF2B5EF4-FFF2-40B4-BE49-F238E27FC236}">
                <a16:creationId xmlns:a16="http://schemas.microsoft.com/office/drawing/2014/main" id="{0409EF8E-1A24-4ACE-A7EC-82253E51D182}"/>
              </a:ext>
            </a:extLst>
          </p:cNvPr>
          <p:cNvSpPr/>
          <p:nvPr/>
        </p:nvSpPr>
        <p:spPr>
          <a:xfrm>
            <a:off x="4521200" y="936000"/>
            <a:ext cx="5555560" cy="1502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</a:t>
            </a:r>
            <a:r>
              <a:rPr lang="en-US" sz="3600" b="1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2</a:t>
            </a:r>
            <a:endParaRPr lang="en-US" sz="36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a</a:t>
            </a:r>
            <a:r>
              <a:rPr lang="en-US" sz="36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lways bad love stories</a:t>
            </a:r>
            <a:endParaRPr lang="en-US" sz="220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3" name="CustomShape 1">
            <a:extLst>
              <a:ext uri="{FF2B5EF4-FFF2-40B4-BE49-F238E27FC236}">
                <a16:creationId xmlns:a16="http://schemas.microsoft.com/office/drawing/2014/main" id="{80569174-9A39-4254-9A47-7A2923FBA02B}"/>
              </a:ext>
            </a:extLst>
          </p:cNvPr>
          <p:cNvSpPr/>
          <p:nvPr/>
        </p:nvSpPr>
        <p:spPr>
          <a:xfrm>
            <a:off x="530640" y="5707900"/>
            <a:ext cx="4608000" cy="642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>
              <a:lnSpc>
                <a:spcPct val="100000"/>
              </a:lnSpc>
            </a:pPr>
            <a:r>
              <a:rPr lang="en-US" sz="36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Its beloved </a:t>
            </a:r>
            <a:r>
              <a:rPr lang="en-US" sz="3600" b="1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electron</a:t>
            </a:r>
            <a:endParaRPr lang="en-US" sz="2200" b="1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4" name="CustomShape 2">
            <a:extLst>
              <a:ext uri="{FF2B5EF4-FFF2-40B4-BE49-F238E27FC236}">
                <a16:creationId xmlns:a16="http://schemas.microsoft.com/office/drawing/2014/main" id="{E0F2172D-9465-4353-B5A9-15AD3ABBCD50}"/>
              </a:ext>
            </a:extLst>
          </p:cNvPr>
          <p:cNvSpPr/>
          <p:nvPr/>
        </p:nvSpPr>
        <p:spPr>
          <a:xfrm>
            <a:off x="4878360" y="5501520"/>
            <a:ext cx="5198400" cy="642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Copper</a:t>
            </a:r>
            <a:r>
              <a:rPr lang="en-US" sz="3600" strike="noStrike" spc="-1" dirty="0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, a good friend</a:t>
            </a:r>
            <a:endParaRPr lang="en-US" sz="220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TextShape 1"/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…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even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worst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!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24" name="Immagine 7"/>
          <p:cNvPicPr/>
          <p:nvPr/>
        </p:nvPicPr>
        <p:blipFill>
          <a:blip r:embed="rId2"/>
          <a:stretch/>
        </p:blipFill>
        <p:spPr>
          <a:xfrm>
            <a:off x="0" y="1046160"/>
            <a:ext cx="5328000" cy="6480000"/>
          </a:xfrm>
          <a:prstGeom prst="rect">
            <a:avLst/>
          </a:prstGeom>
          <a:ln>
            <a:noFill/>
          </a:ln>
        </p:spPr>
      </p:pic>
      <p:sp>
        <p:nvSpPr>
          <p:cNvPr id="325" name="Freeform 2"/>
          <p:cNvSpPr/>
          <p:nvPr/>
        </p:nvSpPr>
        <p:spPr>
          <a:xfrm>
            <a:off x="5036760" y="2481840"/>
            <a:ext cx="5040360" cy="2531160"/>
          </a:xfrm>
          <a:custGeom>
            <a:avLst/>
            <a:gdLst/>
            <a:ahLst/>
            <a:cxnLst/>
            <a:rect l="0" t="0" r="r" b="b"/>
            <a:pathLst>
              <a:path w="14001" h="7031">
                <a:moveTo>
                  <a:pt x="7000" y="0"/>
                </a:moveTo>
                <a:cubicBezTo>
                  <a:pt x="10969" y="0"/>
                  <a:pt x="14000" y="1522"/>
                  <a:pt x="14000" y="3515"/>
                </a:cubicBezTo>
                <a:cubicBezTo>
                  <a:pt x="14000" y="5508"/>
                  <a:pt x="10969" y="7030"/>
                  <a:pt x="7000" y="7030"/>
                </a:cubicBezTo>
                <a:cubicBezTo>
                  <a:pt x="3031" y="7030"/>
                  <a:pt x="0" y="5508"/>
                  <a:pt x="0" y="3515"/>
                </a:cubicBezTo>
                <a:cubicBezTo>
                  <a:pt x="0" y="1522"/>
                  <a:pt x="3031" y="0"/>
                  <a:pt x="7000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26" name="Freeform 3"/>
          <p:cNvSpPr/>
          <p:nvPr/>
        </p:nvSpPr>
        <p:spPr>
          <a:xfrm>
            <a:off x="5406480" y="3855600"/>
            <a:ext cx="720360" cy="716760"/>
          </a:xfrm>
          <a:custGeom>
            <a:avLst/>
            <a:gdLst/>
            <a:ahLst/>
            <a:cxnLst/>
            <a:rect l="0" t="0" r="r" b="b"/>
            <a:pathLst>
              <a:path w="2001" h="1991">
                <a:moveTo>
                  <a:pt x="1000" y="0"/>
                </a:moveTo>
                <a:cubicBezTo>
                  <a:pt x="1567" y="0"/>
                  <a:pt x="2000" y="431"/>
                  <a:pt x="2000" y="995"/>
                </a:cubicBezTo>
                <a:cubicBezTo>
                  <a:pt x="2000" y="1559"/>
                  <a:pt x="1567" y="1990"/>
                  <a:pt x="1000" y="1990"/>
                </a:cubicBezTo>
                <a:cubicBezTo>
                  <a:pt x="433" y="1990"/>
                  <a:pt x="0" y="1559"/>
                  <a:pt x="0" y="995"/>
                </a:cubicBezTo>
                <a:cubicBezTo>
                  <a:pt x="0" y="431"/>
                  <a:pt x="433" y="0"/>
                  <a:pt x="1000" y="0"/>
                </a:cubicBezTo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27" name="Freeform 4"/>
          <p:cNvSpPr/>
          <p:nvPr/>
        </p:nvSpPr>
        <p:spPr>
          <a:xfrm>
            <a:off x="8609760" y="3865680"/>
            <a:ext cx="900360" cy="889560"/>
          </a:xfrm>
          <a:custGeom>
            <a:avLst/>
            <a:gdLst/>
            <a:ahLst/>
            <a:cxnLst/>
            <a:rect l="0" t="0" r="r" b="b"/>
            <a:pathLst>
              <a:path w="2501" h="2471">
                <a:moveTo>
                  <a:pt x="1250" y="0"/>
                </a:moveTo>
                <a:cubicBezTo>
                  <a:pt x="1959" y="0"/>
                  <a:pt x="2500" y="535"/>
                  <a:pt x="2500" y="1235"/>
                </a:cubicBezTo>
                <a:cubicBezTo>
                  <a:pt x="2500" y="1935"/>
                  <a:pt x="1959" y="2470"/>
                  <a:pt x="1250" y="2470"/>
                </a:cubicBezTo>
                <a:cubicBezTo>
                  <a:pt x="541" y="2470"/>
                  <a:pt x="0" y="1935"/>
                  <a:pt x="0" y="1235"/>
                </a:cubicBezTo>
                <a:cubicBezTo>
                  <a:pt x="0" y="535"/>
                  <a:pt x="541" y="0"/>
                  <a:pt x="1250" y="0"/>
                </a:cubicBezTo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28" name="Freeform 5"/>
          <p:cNvSpPr/>
          <p:nvPr/>
        </p:nvSpPr>
        <p:spPr>
          <a:xfrm>
            <a:off x="6869520" y="3835440"/>
            <a:ext cx="723600" cy="1177560"/>
          </a:xfrm>
          <a:custGeom>
            <a:avLst/>
            <a:gdLst/>
            <a:ahLst/>
            <a:cxnLst/>
            <a:rect l="0" t="0" r="r" b="b"/>
            <a:pathLst>
              <a:path w="2010" h="3271">
                <a:moveTo>
                  <a:pt x="0" y="1359"/>
                </a:moveTo>
                <a:cubicBezTo>
                  <a:pt x="85" y="571"/>
                  <a:pt x="495" y="0"/>
                  <a:pt x="1008" y="0"/>
                </a:cubicBezTo>
                <a:cubicBezTo>
                  <a:pt x="1579" y="0"/>
                  <a:pt x="2009" y="708"/>
                  <a:pt x="2000" y="1635"/>
                </a:cubicBezTo>
                <a:cubicBezTo>
                  <a:pt x="1991" y="2562"/>
                  <a:pt x="1547" y="3270"/>
                  <a:pt x="976" y="3270"/>
                </a:cubicBezTo>
                <a:cubicBezTo>
                  <a:pt x="475" y="3270"/>
                  <a:pt x="83" y="2725"/>
                  <a:pt x="0" y="1966"/>
                </a:cubicBezTo>
                <a:lnTo>
                  <a:pt x="0" y="1359"/>
                </a:lnTo>
              </a:path>
            </a:pathLst>
          </a:custGeom>
          <a:blipFill>
            <a:blip r:embed="rId6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" name="CustomShape 2">
            <a:extLst>
              <a:ext uri="{FF2B5EF4-FFF2-40B4-BE49-F238E27FC236}">
                <a16:creationId xmlns:a16="http://schemas.microsoft.com/office/drawing/2014/main" id="{21004305-C0E5-46AE-A7E6-3B689552F8FF}"/>
              </a:ext>
            </a:extLst>
          </p:cNvPr>
          <p:cNvSpPr/>
          <p:nvPr/>
        </p:nvSpPr>
        <p:spPr>
          <a:xfrm>
            <a:off x="4521200" y="936000"/>
            <a:ext cx="5555560" cy="1502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</a:t>
            </a:r>
            <a:r>
              <a:rPr lang="en-US" sz="3600" b="1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2</a:t>
            </a:r>
            <a:endParaRPr lang="en-US" sz="36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a</a:t>
            </a:r>
            <a:r>
              <a:rPr lang="en-US" sz="36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lways bad love stories</a:t>
            </a:r>
            <a:endParaRPr lang="en-US" sz="220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4" name="CustomShape 2">
            <a:extLst>
              <a:ext uri="{FF2B5EF4-FFF2-40B4-BE49-F238E27FC236}">
                <a16:creationId xmlns:a16="http://schemas.microsoft.com/office/drawing/2014/main" id="{E29A0DF1-7602-40ED-97AB-65D761DD446A}"/>
              </a:ext>
            </a:extLst>
          </p:cNvPr>
          <p:cNvSpPr/>
          <p:nvPr/>
        </p:nvSpPr>
        <p:spPr>
          <a:xfrm>
            <a:off x="4226540" y="6814200"/>
            <a:ext cx="5630120" cy="642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Hydrogen</a:t>
            </a:r>
            <a:r>
              <a:rPr lang="en-US" sz="36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, the third wheel</a:t>
            </a:r>
            <a:endParaRPr lang="en-US" sz="220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5" name="CustomShape 1">
            <a:extLst>
              <a:ext uri="{FF2B5EF4-FFF2-40B4-BE49-F238E27FC236}">
                <a16:creationId xmlns:a16="http://schemas.microsoft.com/office/drawing/2014/main" id="{8501F1CF-53F3-4A98-AE9B-0BC3A051B0C1}"/>
              </a:ext>
            </a:extLst>
          </p:cNvPr>
          <p:cNvSpPr/>
          <p:nvPr/>
        </p:nvSpPr>
        <p:spPr>
          <a:xfrm>
            <a:off x="530640" y="5707900"/>
            <a:ext cx="4608000" cy="642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>
              <a:lnSpc>
                <a:spcPct val="100000"/>
              </a:lnSpc>
            </a:pPr>
            <a:r>
              <a:rPr lang="en-US" sz="36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Its beloved </a:t>
            </a:r>
            <a:r>
              <a:rPr lang="en-US" sz="3600" b="1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electron</a:t>
            </a:r>
            <a:endParaRPr lang="en-US" sz="2200" b="1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6" name="CustomShape 2">
            <a:extLst>
              <a:ext uri="{FF2B5EF4-FFF2-40B4-BE49-F238E27FC236}">
                <a16:creationId xmlns:a16="http://schemas.microsoft.com/office/drawing/2014/main" id="{B7B42AFE-0C34-45CE-AA2E-0460D2447FC0}"/>
              </a:ext>
            </a:extLst>
          </p:cNvPr>
          <p:cNvSpPr/>
          <p:nvPr/>
        </p:nvSpPr>
        <p:spPr>
          <a:xfrm>
            <a:off x="4878360" y="5501520"/>
            <a:ext cx="5198400" cy="642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Copper</a:t>
            </a:r>
            <a:r>
              <a:rPr lang="en-US" sz="3600" strike="noStrike" spc="-1" dirty="0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, an ****</a:t>
            </a:r>
            <a:endParaRPr lang="en-US" sz="220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TextShape 1"/>
          <p:cNvSpPr txBox="1"/>
          <p:nvPr/>
        </p:nvSpPr>
        <p:spPr>
          <a:xfrm>
            <a:off x="720" y="10440"/>
            <a:ext cx="10076760" cy="757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From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</a:t>
            </a:r>
            <a:r>
              <a:rPr lang="es-ES" sz="40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formate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formic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acid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335" name="Freeform 2"/>
          <p:cNvSpPr/>
          <p:nvPr/>
        </p:nvSpPr>
        <p:spPr>
          <a:xfrm>
            <a:off x="6949800" y="4044600"/>
            <a:ext cx="2880360" cy="2066760"/>
          </a:xfrm>
          <a:custGeom>
            <a:avLst/>
            <a:gdLst/>
            <a:ahLst/>
            <a:cxnLst/>
            <a:rect l="0" t="0" r="r" b="b"/>
            <a:pathLst>
              <a:path w="8001" h="5741">
                <a:moveTo>
                  <a:pt x="4000" y="0"/>
                </a:moveTo>
                <a:cubicBezTo>
                  <a:pt x="6268" y="0"/>
                  <a:pt x="8000" y="1243"/>
                  <a:pt x="8000" y="2870"/>
                </a:cubicBezTo>
                <a:cubicBezTo>
                  <a:pt x="8000" y="4497"/>
                  <a:pt x="6268" y="5740"/>
                  <a:pt x="4000" y="5740"/>
                </a:cubicBezTo>
                <a:cubicBezTo>
                  <a:pt x="1732" y="5740"/>
                  <a:pt x="0" y="4497"/>
                  <a:pt x="0" y="2870"/>
                </a:cubicBezTo>
                <a:cubicBezTo>
                  <a:pt x="0" y="1243"/>
                  <a:pt x="1732" y="0"/>
                  <a:pt x="4000" y="0"/>
                </a:cubicBezTo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36" name="Freeform 3"/>
          <p:cNvSpPr/>
          <p:nvPr/>
        </p:nvSpPr>
        <p:spPr>
          <a:xfrm>
            <a:off x="5898240" y="6111360"/>
            <a:ext cx="2880360" cy="1296000"/>
          </a:xfrm>
          <a:custGeom>
            <a:avLst/>
            <a:gdLst/>
            <a:ahLst/>
            <a:cxnLst/>
            <a:rect l="0" t="0" r="r" b="b"/>
            <a:pathLst>
              <a:path w="8001" h="3600">
                <a:moveTo>
                  <a:pt x="4000" y="0"/>
                </a:moveTo>
                <a:cubicBezTo>
                  <a:pt x="6268" y="0"/>
                  <a:pt x="8000" y="779"/>
                  <a:pt x="8000" y="1799"/>
                </a:cubicBezTo>
                <a:cubicBezTo>
                  <a:pt x="8000" y="2819"/>
                  <a:pt x="6268" y="3599"/>
                  <a:pt x="4000" y="3599"/>
                </a:cubicBezTo>
                <a:cubicBezTo>
                  <a:pt x="1732" y="3599"/>
                  <a:pt x="0" y="2819"/>
                  <a:pt x="0" y="1799"/>
                </a:cubicBezTo>
                <a:cubicBezTo>
                  <a:pt x="0" y="779"/>
                  <a:pt x="1732" y="0"/>
                  <a:pt x="4000" y="0"/>
                </a:cubicBezTo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2" name="4_CO2-formate">
            <a:hlinkClick r:id="" action="ppaction://media"/>
            <a:extLst>
              <a:ext uri="{FF2B5EF4-FFF2-40B4-BE49-F238E27FC236}">
                <a16:creationId xmlns:a16="http://schemas.microsoft.com/office/drawing/2014/main" id="{08537650-98B3-4F54-8531-EDF448616C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240" y="975360"/>
            <a:ext cx="5684520" cy="5684520"/>
          </a:xfrm>
          <a:prstGeom prst="rect">
            <a:avLst/>
          </a:prstGeom>
        </p:spPr>
      </p:pic>
      <p:pic>
        <p:nvPicPr>
          <p:cNvPr id="4" name="Imagen 3" descr="Gráfico de burbujas&#10;&#10;Descripción generada automáticamente con confianza media">
            <a:extLst>
              <a:ext uri="{FF2B5EF4-FFF2-40B4-BE49-F238E27FC236}">
                <a16:creationId xmlns:a16="http://schemas.microsoft.com/office/drawing/2014/main" id="{31C6FAB2-FC08-41C8-9BDE-A77E75B3204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22" t="36389" r="38753" b="28536"/>
          <a:stretch/>
        </p:blipFill>
        <p:spPr>
          <a:xfrm rot="14400000">
            <a:off x="8207102" y="995460"/>
            <a:ext cx="2088574" cy="1767320"/>
          </a:xfrm>
          <a:prstGeom prst="rect">
            <a:avLst/>
          </a:prstGeom>
        </p:spPr>
      </p:pic>
      <p:pic>
        <p:nvPicPr>
          <p:cNvPr id="9" name="Imagen 8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C74024DE-B74A-4782-975B-584F22E270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473" y="1735584"/>
            <a:ext cx="1698540" cy="670476"/>
          </a:xfrm>
          <a:prstGeom prst="rect">
            <a:avLst/>
          </a:prstGeom>
        </p:spPr>
      </p:pic>
      <p:pic>
        <p:nvPicPr>
          <p:cNvPr id="10" name="Picture 15" descr="fin.png">
            <a:extLst>
              <a:ext uri="{FF2B5EF4-FFF2-40B4-BE49-F238E27FC236}">
                <a16:creationId xmlns:a16="http://schemas.microsoft.com/office/drawing/2014/main" id="{5307753F-BDD4-4EC5-9EAC-5B3C5C9C2D9A}"/>
              </a:ext>
            </a:extLst>
          </p:cNvPr>
          <p:cNvPicPr/>
          <p:nvPr/>
        </p:nvPicPr>
        <p:blipFill>
          <a:blip r:embed="rId9"/>
          <a:stretch/>
        </p:blipFill>
        <p:spPr>
          <a:xfrm>
            <a:off x="7460570" y="2643847"/>
            <a:ext cx="1258320" cy="640366"/>
          </a:xfrm>
          <a:prstGeom prst="rect">
            <a:avLst/>
          </a:prstGeom>
          <a:ln>
            <a:noFill/>
          </a:ln>
        </p:spPr>
      </p:pic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1B4F6229-066A-4804-B169-FCBEDE37B67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580" y="2509381"/>
            <a:ext cx="1083709" cy="909299"/>
          </a:xfrm>
          <a:prstGeom prst="rect">
            <a:avLst/>
          </a:prstGeom>
        </p:spPr>
      </p:pic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E1598F47-8218-463F-91C1-9BD637F26548}"/>
              </a:ext>
            </a:extLst>
          </p:cNvPr>
          <p:cNvSpPr/>
          <p:nvPr/>
        </p:nvSpPr>
        <p:spPr>
          <a:xfrm>
            <a:off x="7486929" y="2632187"/>
            <a:ext cx="1196845" cy="643891"/>
          </a:xfrm>
          <a:prstGeom prst="roundRect">
            <a:avLst>
              <a:gd name="adj" fmla="val 12735"/>
            </a:avLst>
          </a:prstGeom>
          <a:noFill/>
          <a:ln w="222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extShape 1"/>
          <p:cNvSpPr txBox="1"/>
          <p:nvPr/>
        </p:nvSpPr>
        <p:spPr>
          <a:xfrm>
            <a:off x="720" y="10440"/>
            <a:ext cx="10076760" cy="757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From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</a:t>
            </a:r>
            <a:r>
              <a:rPr lang="es-ES" sz="40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2" name="Imagen 11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6A1502BB-5E98-4640-B43E-CA3705F1EC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42" y="6786268"/>
            <a:ext cx="1447345" cy="571320"/>
          </a:xfrm>
          <a:prstGeom prst="rect">
            <a:avLst/>
          </a:prstGeom>
        </p:spPr>
      </p:pic>
      <p:pic>
        <p:nvPicPr>
          <p:cNvPr id="13" name="5_CO2-CO_HD">
            <a:hlinkClick r:id="" action="ppaction://media"/>
            <a:extLst>
              <a:ext uri="{FF2B5EF4-FFF2-40B4-BE49-F238E27FC236}">
                <a16:creationId xmlns:a16="http://schemas.microsoft.com/office/drawing/2014/main" id="{AC4E9FE6-7980-490D-84B8-70D20F330F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" y="841027"/>
            <a:ext cx="10077450" cy="5668566"/>
          </a:xfrm>
          <a:prstGeom prst="rect">
            <a:avLst/>
          </a:prstGeom>
        </p:spPr>
      </p:pic>
      <p:pic>
        <p:nvPicPr>
          <p:cNvPr id="14" name="Picture 15" descr="fin.png">
            <a:extLst>
              <a:ext uri="{FF2B5EF4-FFF2-40B4-BE49-F238E27FC236}">
                <a16:creationId xmlns:a16="http://schemas.microsoft.com/office/drawing/2014/main" id="{2BDA3BF0-74EB-4059-BE99-916DDC4BE8B5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5038725" y="6879994"/>
            <a:ext cx="1258320" cy="640366"/>
          </a:xfrm>
          <a:prstGeom prst="rect">
            <a:avLst/>
          </a:prstGeom>
          <a:ln>
            <a:noFill/>
          </a:ln>
        </p:spPr>
      </p:pic>
      <p:pic>
        <p:nvPicPr>
          <p:cNvPr id="15" name="Imagen 14" descr="Logotipo&#10;&#10;Descripción generada automáticamente">
            <a:extLst>
              <a:ext uri="{FF2B5EF4-FFF2-40B4-BE49-F238E27FC236}">
                <a16:creationId xmlns:a16="http://schemas.microsoft.com/office/drawing/2014/main" id="{05D4FF00-4520-4CCC-8FEF-8FCEC2F86C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735" y="6745528"/>
            <a:ext cx="1083709" cy="909299"/>
          </a:xfrm>
          <a:prstGeom prst="rect">
            <a:avLst/>
          </a:prstGeom>
        </p:spPr>
      </p:pic>
      <p:pic>
        <p:nvPicPr>
          <p:cNvPr id="16" name="Immagine 79">
            <a:extLst>
              <a:ext uri="{FF2B5EF4-FFF2-40B4-BE49-F238E27FC236}">
                <a16:creationId xmlns:a16="http://schemas.microsoft.com/office/drawing/2014/main" id="{47674966-1604-4156-877F-6E67C4F8F93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1134" t="28288" r="39898" b="26745"/>
          <a:stretch/>
        </p:blipFill>
        <p:spPr>
          <a:xfrm>
            <a:off x="9163472" y="6466942"/>
            <a:ext cx="708236" cy="1119354"/>
          </a:xfrm>
          <a:prstGeom prst="rect">
            <a:avLst/>
          </a:prstGeom>
        </p:spPr>
      </p:pic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78314CAE-A9AF-4D51-98FA-B245A6020BE4}"/>
              </a:ext>
            </a:extLst>
          </p:cNvPr>
          <p:cNvSpPr/>
          <p:nvPr/>
        </p:nvSpPr>
        <p:spPr>
          <a:xfrm>
            <a:off x="5065084" y="6868334"/>
            <a:ext cx="1196845" cy="643891"/>
          </a:xfrm>
          <a:prstGeom prst="roundRect">
            <a:avLst>
              <a:gd name="adj" fmla="val 12735"/>
            </a:avLst>
          </a:prstGeom>
          <a:noFill/>
          <a:ln w="222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9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TextShape 1"/>
          <p:cNvSpPr txBox="1"/>
          <p:nvPr/>
        </p:nvSpPr>
        <p:spPr>
          <a:xfrm>
            <a:off x="720" y="10440"/>
            <a:ext cx="10076760" cy="757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From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ethylene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42" name="Immagine 4"/>
          <p:cNvPicPr>
            <a:picLocks noChangeAspect="1"/>
          </p:cNvPicPr>
          <p:nvPr/>
        </p:nvPicPr>
        <p:blipFill>
          <a:blip r:embed="rId5"/>
          <a:stretch/>
        </p:blipFill>
        <p:spPr>
          <a:xfrm>
            <a:off x="7493230" y="6477360"/>
            <a:ext cx="2460254" cy="1051338"/>
          </a:xfrm>
          <a:prstGeom prst="rect">
            <a:avLst/>
          </a:prstGeom>
          <a:ln>
            <a:noFill/>
          </a:ln>
        </p:spPr>
      </p:pic>
      <p:pic>
        <p:nvPicPr>
          <p:cNvPr id="8" name="6_CO2-dim_HD">
            <a:hlinkClick r:id="" action="ppaction://media"/>
            <a:extLst>
              <a:ext uri="{FF2B5EF4-FFF2-40B4-BE49-F238E27FC236}">
                <a16:creationId xmlns:a16="http://schemas.microsoft.com/office/drawing/2014/main" id="{18C6E0E7-9A13-46A3-A895-7D4928106D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717978"/>
            <a:ext cx="10074725" cy="5667034"/>
          </a:xfrm>
          <a:prstGeom prst="rect">
            <a:avLst/>
          </a:prstGeom>
        </p:spPr>
      </p:pic>
      <p:pic>
        <p:nvPicPr>
          <p:cNvPr id="9" name="Picture 15" descr="fin.png">
            <a:extLst>
              <a:ext uri="{FF2B5EF4-FFF2-40B4-BE49-F238E27FC236}">
                <a16:creationId xmlns:a16="http://schemas.microsoft.com/office/drawing/2014/main" id="{02070A79-2C5C-4BDB-85B5-5CCDA4D734A0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3450801" y="6698723"/>
            <a:ext cx="1258320" cy="640366"/>
          </a:xfrm>
          <a:prstGeom prst="rect">
            <a:avLst/>
          </a:prstGeom>
          <a:ln>
            <a:noFill/>
          </a:ln>
        </p:spPr>
      </p:pic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652934B7-405C-41B3-ACFE-84994DBEC8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811" y="6564257"/>
            <a:ext cx="1083709" cy="909299"/>
          </a:xfrm>
          <a:prstGeom prst="rect">
            <a:avLst/>
          </a:prstGeom>
        </p:spPr>
      </p:pic>
      <p:pic>
        <p:nvPicPr>
          <p:cNvPr id="11" name="Immagine 79">
            <a:extLst>
              <a:ext uri="{FF2B5EF4-FFF2-40B4-BE49-F238E27FC236}">
                <a16:creationId xmlns:a16="http://schemas.microsoft.com/office/drawing/2014/main" id="{F406DA10-5DE2-4DFF-83FC-443B8078013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1134" t="28288" r="39898" b="26745"/>
          <a:stretch/>
        </p:blipFill>
        <p:spPr>
          <a:xfrm>
            <a:off x="257924" y="6416217"/>
            <a:ext cx="708236" cy="1119354"/>
          </a:xfrm>
          <a:prstGeom prst="rect">
            <a:avLst/>
          </a:prstGeom>
        </p:spPr>
      </p:pic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44B8DF3-C92A-4932-9922-8EC003249126}"/>
              </a:ext>
            </a:extLst>
          </p:cNvPr>
          <p:cNvSpPr/>
          <p:nvPr/>
        </p:nvSpPr>
        <p:spPr>
          <a:xfrm>
            <a:off x="3477160" y="6687063"/>
            <a:ext cx="1196845" cy="643891"/>
          </a:xfrm>
          <a:prstGeom prst="roundRect">
            <a:avLst>
              <a:gd name="adj" fmla="val 12735"/>
            </a:avLst>
          </a:prstGeom>
          <a:noFill/>
          <a:ln w="222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Imagen 12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A30BA1AE-0354-436F-B752-D60D148B286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6" t="29869" r="40824" b="29555"/>
          <a:stretch/>
        </p:blipFill>
        <p:spPr>
          <a:xfrm>
            <a:off x="5644891" y="6163819"/>
            <a:ext cx="1771136" cy="16861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0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78F8D80-ED0D-4002-936F-DEABDCB4E4EE}"/>
              </a:ext>
            </a:extLst>
          </p:cNvPr>
          <p:cNvSpPr txBox="1"/>
          <p:nvPr/>
        </p:nvSpPr>
        <p:spPr>
          <a:xfrm>
            <a:off x="0" y="70044"/>
            <a:ext cx="100774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Let’s be computational chemists!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EB6C846-A290-4003-AC0D-21E0747DDF10}"/>
              </a:ext>
            </a:extLst>
          </p:cNvPr>
          <p:cNvSpPr txBox="1"/>
          <p:nvPr/>
        </p:nvSpPr>
        <p:spPr>
          <a:xfrm>
            <a:off x="0" y="1104900"/>
            <a:ext cx="10077450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Study of the state-of-the-art (4 groups, 15 minutes)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Desired reaction products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Promising catalysts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Study of the reaction pathway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Design of the electrolyte</a:t>
            </a:r>
          </a:p>
          <a:p>
            <a:pPr marL="457200" indent="-457200">
              <a:buFont typeface="+mj-lt"/>
              <a:buAutoNum type="arabicPeriod"/>
            </a:pPr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General discussion (5 minutes each group)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Definition of the roadmap (5 minutes)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Preparation of input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Data analysis 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3329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Shape 1">
            <a:extLst>
              <a:ext uri="{FF2B5EF4-FFF2-40B4-BE49-F238E27FC236}">
                <a16:creationId xmlns:a16="http://schemas.microsoft.com/office/drawing/2014/main" id="{DCF84F6B-D318-4D8D-AC70-EC689264BBE9}"/>
              </a:ext>
            </a:extLst>
          </p:cNvPr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000" dirty="0"/>
              <a:t>Desired reaction products (group 1)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3692971-CE9F-474C-A69E-6A5ADE245F8E}"/>
              </a:ext>
            </a:extLst>
          </p:cNvPr>
          <p:cNvSpPr txBox="1"/>
          <p:nvPr/>
        </p:nvSpPr>
        <p:spPr>
          <a:xfrm>
            <a:off x="0" y="7097358"/>
            <a:ext cx="100806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i="1" dirty="0">
                <a:effectLst/>
              </a:rPr>
              <a:t>Chem</a:t>
            </a:r>
            <a:r>
              <a:rPr lang="en-US" sz="2000" dirty="0">
                <a:effectLst/>
              </a:rPr>
              <a:t> </a:t>
            </a:r>
            <a:r>
              <a:rPr lang="en-US" sz="2000" b="1" dirty="0">
                <a:effectLst/>
              </a:rPr>
              <a:t>2018</a:t>
            </a:r>
            <a:r>
              <a:rPr lang="en-US" sz="2000" dirty="0">
                <a:effectLst/>
              </a:rPr>
              <a:t>, </a:t>
            </a:r>
            <a:r>
              <a:rPr lang="en-US" sz="2000" i="1" dirty="0">
                <a:effectLst/>
              </a:rPr>
              <a:t>4</a:t>
            </a:r>
            <a:r>
              <a:rPr lang="en-US" sz="2000" dirty="0">
                <a:effectLst/>
              </a:rPr>
              <a:t>, 1–16. </a:t>
            </a:r>
            <a:endParaRPr lang="en-US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EB28421-71A2-41CF-A304-7AD958C6FA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78" t="25114" r="64839" b="37398"/>
          <a:stretch/>
        </p:blipFill>
        <p:spPr>
          <a:xfrm>
            <a:off x="1836054" y="1147564"/>
            <a:ext cx="6418945" cy="529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9139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E5E1174-E5E5-4612-AA0D-150BA354A4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70" t="20035" r="10145" b="17458"/>
          <a:stretch/>
        </p:blipFill>
        <p:spPr>
          <a:xfrm>
            <a:off x="177800" y="1660524"/>
            <a:ext cx="4610134" cy="4244975"/>
          </a:xfrm>
          <a:prstGeom prst="rect">
            <a:avLst/>
          </a:prstGeom>
        </p:spPr>
      </p:pic>
      <p:sp>
        <p:nvSpPr>
          <p:cNvPr id="8" name="TextShape 1">
            <a:extLst>
              <a:ext uri="{FF2B5EF4-FFF2-40B4-BE49-F238E27FC236}">
                <a16:creationId xmlns:a16="http://schemas.microsoft.com/office/drawing/2014/main" id="{DCF84F6B-D318-4D8D-AC70-EC689264BBE9}"/>
              </a:ext>
            </a:extLst>
          </p:cNvPr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000" dirty="0"/>
              <a:t>Promising catalysts (group 2)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149F47F-6408-48DB-8549-6DF7BC3C3B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47" t="25114" r="51481" b="42775"/>
          <a:stretch/>
        </p:blipFill>
        <p:spPr>
          <a:xfrm>
            <a:off x="5025680" y="2625724"/>
            <a:ext cx="4987250" cy="2276476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D3692971-CE9F-474C-A69E-6A5ADE245F8E}"/>
              </a:ext>
            </a:extLst>
          </p:cNvPr>
          <p:cNvSpPr txBox="1"/>
          <p:nvPr/>
        </p:nvSpPr>
        <p:spPr>
          <a:xfrm>
            <a:off x="0" y="7097358"/>
            <a:ext cx="100806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i="1" dirty="0">
                <a:effectLst/>
              </a:rPr>
              <a:t>   </a:t>
            </a:r>
            <a:r>
              <a:rPr lang="en-US" sz="2000" i="1" dirty="0" err="1">
                <a:effectLst/>
              </a:rPr>
              <a:t>ChemPhysChem</a:t>
            </a:r>
            <a:r>
              <a:rPr lang="en-US" sz="2000" dirty="0">
                <a:effectLst/>
              </a:rPr>
              <a:t> </a:t>
            </a:r>
            <a:r>
              <a:rPr lang="en-US" sz="2000" b="1" dirty="0">
                <a:effectLst/>
              </a:rPr>
              <a:t>2017</a:t>
            </a:r>
            <a:r>
              <a:rPr lang="en-US" sz="2000" dirty="0">
                <a:effectLst/>
              </a:rPr>
              <a:t>, </a:t>
            </a:r>
            <a:r>
              <a:rPr lang="en-US" sz="2000" i="1" dirty="0">
                <a:effectLst/>
              </a:rPr>
              <a:t>18</a:t>
            </a:r>
            <a:r>
              <a:rPr lang="en-US" sz="2000" dirty="0">
                <a:effectLst/>
              </a:rPr>
              <a:t>, 3266–3273.               </a:t>
            </a:r>
            <a:r>
              <a:rPr lang="en-US" sz="2000" i="1" dirty="0">
                <a:effectLst/>
              </a:rPr>
              <a:t>ACS </a:t>
            </a:r>
            <a:r>
              <a:rPr lang="en-US" sz="2000" i="1" dirty="0" err="1">
                <a:effectLst/>
              </a:rPr>
              <a:t>Catal</a:t>
            </a:r>
            <a:r>
              <a:rPr lang="en-US" sz="2000" i="1" dirty="0">
                <a:effectLst/>
              </a:rPr>
              <a:t>.</a:t>
            </a:r>
            <a:r>
              <a:rPr lang="en-US" sz="2000" dirty="0">
                <a:effectLst/>
              </a:rPr>
              <a:t> </a:t>
            </a:r>
            <a:r>
              <a:rPr lang="en-US" sz="2000" b="1" dirty="0">
                <a:effectLst/>
              </a:rPr>
              <a:t>2019</a:t>
            </a:r>
            <a:r>
              <a:rPr lang="en-US" sz="2000" dirty="0">
                <a:effectLst/>
              </a:rPr>
              <a:t>, </a:t>
            </a:r>
            <a:r>
              <a:rPr lang="en-US" sz="2000" i="1" dirty="0">
                <a:effectLst/>
              </a:rPr>
              <a:t>9</a:t>
            </a:r>
            <a:r>
              <a:rPr lang="en-US" sz="2000" dirty="0">
                <a:effectLst/>
              </a:rPr>
              <a:t>, 7894–7899.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898081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Shape 1">
            <a:extLst>
              <a:ext uri="{FF2B5EF4-FFF2-40B4-BE49-F238E27FC236}">
                <a16:creationId xmlns:a16="http://schemas.microsoft.com/office/drawing/2014/main" id="{DCF84F6B-D318-4D8D-AC70-EC689264BBE9}"/>
              </a:ext>
            </a:extLst>
          </p:cNvPr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000" dirty="0"/>
              <a:t>Study of the reaction pathway (group 3)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3692971-CE9F-474C-A69E-6A5ADE245F8E}"/>
              </a:ext>
            </a:extLst>
          </p:cNvPr>
          <p:cNvSpPr txBox="1"/>
          <p:nvPr/>
        </p:nvSpPr>
        <p:spPr>
          <a:xfrm>
            <a:off x="0" y="7097358"/>
            <a:ext cx="100806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i="1" dirty="0">
                <a:effectLst/>
              </a:rPr>
              <a:t>J. Phys. Chem. Lett.</a:t>
            </a:r>
            <a:r>
              <a:rPr lang="en-US" sz="2000" dirty="0">
                <a:effectLst/>
              </a:rPr>
              <a:t> </a:t>
            </a:r>
            <a:r>
              <a:rPr lang="en-US" sz="2000" b="1" dirty="0">
                <a:effectLst/>
              </a:rPr>
              <a:t>2015</a:t>
            </a:r>
            <a:r>
              <a:rPr lang="en-US" sz="2000" dirty="0">
                <a:effectLst/>
              </a:rPr>
              <a:t>, </a:t>
            </a:r>
            <a:r>
              <a:rPr lang="en-US" sz="2000" i="1" dirty="0">
                <a:effectLst/>
              </a:rPr>
              <a:t>6</a:t>
            </a:r>
            <a:r>
              <a:rPr lang="en-US" sz="2000" dirty="0">
                <a:effectLst/>
              </a:rPr>
              <a:t>, 4073–4082. </a:t>
            </a:r>
            <a:endParaRPr lang="en-US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3A078EB-7A45-4A85-A84E-A53729FA37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379" t="20930" r="36106" b="13201"/>
          <a:stretch/>
        </p:blipFill>
        <p:spPr>
          <a:xfrm>
            <a:off x="2451100" y="914760"/>
            <a:ext cx="5181600" cy="590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01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2"/>
          <p:cNvSpPr txBox="1"/>
          <p:nvPr/>
        </p:nvSpPr>
        <p:spPr>
          <a:xfrm>
            <a:off x="0" y="0"/>
            <a:ext cx="10077450" cy="1219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2008-2012,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Italy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371C634-0523-4158-93DB-7E0678B08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0" y="1255364"/>
            <a:ext cx="10077450" cy="5038725"/>
          </a:xfrm>
          <a:prstGeom prst="rect">
            <a:avLst/>
          </a:prstGeom>
          <a:ln>
            <a:noFill/>
          </a:ln>
        </p:spPr>
      </p:pic>
      <p:sp>
        <p:nvSpPr>
          <p:cNvPr id="8" name="TextShape 2">
            <a:extLst>
              <a:ext uri="{FF2B5EF4-FFF2-40B4-BE49-F238E27FC236}">
                <a16:creationId xmlns:a16="http://schemas.microsoft.com/office/drawing/2014/main" id="{D5773A0C-24C6-4AF3-9C91-C64DD001EBDA}"/>
              </a:ext>
            </a:extLst>
          </p:cNvPr>
          <p:cNvSpPr txBox="1"/>
          <p:nvPr/>
        </p:nvSpPr>
        <p:spPr>
          <a:xfrm>
            <a:off x="0" y="6347220"/>
            <a:ext cx="10077450" cy="1219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Humanities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at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high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school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Shape 1">
            <a:extLst>
              <a:ext uri="{FF2B5EF4-FFF2-40B4-BE49-F238E27FC236}">
                <a16:creationId xmlns:a16="http://schemas.microsoft.com/office/drawing/2014/main" id="{DCF84F6B-D318-4D8D-AC70-EC689264BBE9}"/>
              </a:ext>
            </a:extLst>
          </p:cNvPr>
          <p:cNvSpPr txBox="1"/>
          <p:nvPr/>
        </p:nvSpPr>
        <p:spPr>
          <a:xfrm>
            <a:off x="0" y="45360"/>
            <a:ext cx="10076760" cy="686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000" dirty="0"/>
              <a:t>Design of the electrolyte (group 4)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56BF5CB-C81E-4402-AA23-F0CBFD8683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043" t="28324" r="14178" b="21939"/>
          <a:stretch/>
        </p:blipFill>
        <p:spPr>
          <a:xfrm>
            <a:off x="5287812" y="2441635"/>
            <a:ext cx="4694388" cy="263836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BFA09A0-3D3B-42C8-A8DB-A46F5ACEA01C}"/>
              </a:ext>
            </a:extLst>
          </p:cNvPr>
          <p:cNvSpPr txBox="1"/>
          <p:nvPr/>
        </p:nvSpPr>
        <p:spPr>
          <a:xfrm>
            <a:off x="0" y="7097358"/>
            <a:ext cx="100806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i="1" dirty="0">
                <a:effectLst/>
              </a:rPr>
              <a:t>                          Submitted                                      ACS </a:t>
            </a:r>
            <a:r>
              <a:rPr lang="en-US" sz="2000" i="1" dirty="0" err="1">
                <a:effectLst/>
              </a:rPr>
              <a:t>Catal</a:t>
            </a:r>
            <a:r>
              <a:rPr lang="en-US" sz="2000" i="1" dirty="0">
                <a:effectLst/>
              </a:rPr>
              <a:t>.</a:t>
            </a:r>
            <a:r>
              <a:rPr lang="en-US" sz="2000" dirty="0">
                <a:effectLst/>
              </a:rPr>
              <a:t> </a:t>
            </a:r>
            <a:r>
              <a:rPr lang="en-US" sz="2000" b="1" dirty="0">
                <a:effectLst/>
              </a:rPr>
              <a:t>2021</a:t>
            </a:r>
            <a:r>
              <a:rPr lang="en-US" sz="2000" dirty="0">
                <a:effectLst/>
              </a:rPr>
              <a:t>, </a:t>
            </a:r>
            <a:r>
              <a:rPr lang="en-US" sz="2000" i="1" dirty="0">
                <a:effectLst/>
              </a:rPr>
              <a:t>11</a:t>
            </a:r>
            <a:r>
              <a:rPr lang="en-US" sz="2000" dirty="0">
                <a:effectLst/>
              </a:rPr>
              <a:t>, 12336–12343. </a:t>
            </a:r>
            <a:endParaRPr lang="en-US" sz="20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CC4A416-09A8-4AD4-98A5-331AB775B9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796" t="56105" r="44067" b="12977"/>
          <a:stretch/>
        </p:blipFill>
        <p:spPr>
          <a:xfrm>
            <a:off x="25400" y="1813120"/>
            <a:ext cx="5237012" cy="3936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430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78F8D80-ED0D-4002-936F-DEABDCB4E4EE}"/>
              </a:ext>
            </a:extLst>
          </p:cNvPr>
          <p:cNvSpPr txBox="1"/>
          <p:nvPr/>
        </p:nvSpPr>
        <p:spPr>
          <a:xfrm>
            <a:off x="0" y="70044"/>
            <a:ext cx="100774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Roadmap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EB6C846-A290-4003-AC0D-21E0747DDF10}"/>
              </a:ext>
            </a:extLst>
          </p:cNvPr>
          <p:cNvSpPr txBox="1"/>
          <p:nvPr/>
        </p:nvSpPr>
        <p:spPr>
          <a:xfrm>
            <a:off x="0" y="1104900"/>
            <a:ext cx="1007745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Which product do we aim to?</a:t>
            </a:r>
          </a:p>
          <a:p>
            <a:r>
              <a:rPr lang="en-US" sz="3200" dirty="0">
                <a:solidFill>
                  <a:srgbClr val="FF0000"/>
                </a:solidFill>
              </a:rPr>
              <a:t>CO (carbon monoxide)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Which catalyst should we then simulate?</a:t>
            </a:r>
          </a:p>
          <a:p>
            <a:r>
              <a:rPr lang="en-US" sz="3200" dirty="0">
                <a:solidFill>
                  <a:srgbClr val="FF0000"/>
                </a:solidFill>
              </a:rPr>
              <a:t>Silver (Gold, Zinc)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Which CO</a:t>
            </a:r>
            <a:r>
              <a:rPr lang="en-US" sz="3200" baseline="-25000" dirty="0">
                <a:solidFill>
                  <a:schemeClr val="bg1"/>
                </a:solidFill>
              </a:rPr>
              <a:t>2</a:t>
            </a:r>
            <a:r>
              <a:rPr lang="en-US" sz="3200" dirty="0">
                <a:solidFill>
                  <a:schemeClr val="bg1"/>
                </a:solidFill>
              </a:rPr>
              <a:t> reduction pathway will occur?</a:t>
            </a:r>
          </a:p>
          <a:p>
            <a:r>
              <a:rPr lang="en-US" sz="3200" dirty="0">
                <a:solidFill>
                  <a:srgbClr val="FF0000"/>
                </a:solidFill>
              </a:rPr>
              <a:t>CO2 -&gt; CO2- -&gt; COOH -&gt; CO + H2O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Which cation should we employ?</a:t>
            </a:r>
          </a:p>
          <a:p>
            <a:r>
              <a:rPr lang="en-US" sz="3200" dirty="0">
                <a:solidFill>
                  <a:srgbClr val="FF0000"/>
                </a:solidFill>
              </a:rPr>
              <a:t>Ba2+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89006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78F8D80-ED0D-4002-936F-DEABDCB4E4EE}"/>
              </a:ext>
            </a:extLst>
          </p:cNvPr>
          <p:cNvSpPr txBox="1"/>
          <p:nvPr/>
        </p:nvSpPr>
        <p:spPr>
          <a:xfrm>
            <a:off x="0" y="70044"/>
            <a:ext cx="100774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Preparation of input (Bash)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01F8885-8ED4-4942-835E-2BC441FAD38C}"/>
              </a:ext>
            </a:extLst>
          </p:cNvPr>
          <p:cNvSpPr txBox="1"/>
          <p:nvPr/>
        </p:nvSpPr>
        <p:spPr>
          <a:xfrm>
            <a:off x="0" y="1104900"/>
            <a:ext cx="100774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Open your </a:t>
            </a:r>
            <a:r>
              <a:rPr lang="en-US" sz="3200" dirty="0" err="1">
                <a:solidFill>
                  <a:schemeClr val="bg1"/>
                </a:solidFill>
              </a:rPr>
              <a:t>termux</a:t>
            </a:r>
            <a:r>
              <a:rPr lang="en-US" sz="3200" dirty="0">
                <a:solidFill>
                  <a:schemeClr val="bg1"/>
                </a:solidFill>
              </a:rPr>
              <a:t> / </a:t>
            </a:r>
            <a:r>
              <a:rPr lang="en-US" sz="3200" dirty="0" err="1">
                <a:solidFill>
                  <a:schemeClr val="bg1"/>
                </a:solidFill>
              </a:rPr>
              <a:t>termius</a:t>
            </a:r>
            <a:r>
              <a:rPr lang="en-US" sz="3200" dirty="0">
                <a:solidFill>
                  <a:schemeClr val="bg1"/>
                </a:solidFill>
              </a:rPr>
              <a:t> app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Follow the steps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104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78F8D80-ED0D-4002-936F-DEABDCB4E4EE}"/>
              </a:ext>
            </a:extLst>
          </p:cNvPr>
          <p:cNvSpPr txBox="1"/>
          <p:nvPr/>
        </p:nvSpPr>
        <p:spPr>
          <a:xfrm>
            <a:off x="0" y="70044"/>
            <a:ext cx="100774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Data analysis (Python)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A937288-7168-4810-B88A-CF3D9EDF17B5}"/>
              </a:ext>
            </a:extLst>
          </p:cNvPr>
          <p:cNvSpPr txBox="1"/>
          <p:nvPr/>
        </p:nvSpPr>
        <p:spPr>
          <a:xfrm>
            <a:off x="0" y="1104900"/>
            <a:ext cx="100774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Open your python / </a:t>
            </a:r>
            <a:r>
              <a:rPr lang="en-US" sz="3200" dirty="0" err="1">
                <a:solidFill>
                  <a:schemeClr val="bg1"/>
                </a:solidFill>
              </a:rPr>
              <a:t>pythonista</a:t>
            </a:r>
            <a:r>
              <a:rPr lang="en-US" sz="3200" dirty="0">
                <a:solidFill>
                  <a:schemeClr val="bg1"/>
                </a:solidFill>
              </a:rPr>
              <a:t> app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Follow the steps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9391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Immagine 2"/>
          <p:cNvPicPr/>
          <p:nvPr/>
        </p:nvPicPr>
        <p:blipFill>
          <a:blip r:embed="rId2"/>
          <a:stretch/>
        </p:blipFill>
        <p:spPr>
          <a:xfrm>
            <a:off x="5832000" y="164520"/>
            <a:ext cx="4043520" cy="1435680"/>
          </a:xfrm>
          <a:prstGeom prst="rect">
            <a:avLst/>
          </a:prstGeom>
          <a:ln>
            <a:noFill/>
          </a:ln>
        </p:spPr>
      </p:pic>
      <p:pic>
        <p:nvPicPr>
          <p:cNvPr id="352" name="Imagen 351"/>
          <p:cNvPicPr/>
          <p:nvPr/>
        </p:nvPicPr>
        <p:blipFill>
          <a:blip r:embed="rId3"/>
          <a:stretch/>
        </p:blipFill>
        <p:spPr>
          <a:xfrm>
            <a:off x="0" y="118080"/>
            <a:ext cx="2664000" cy="1681920"/>
          </a:xfrm>
          <a:prstGeom prst="rect">
            <a:avLst/>
          </a:prstGeom>
          <a:ln>
            <a:noFill/>
          </a:ln>
        </p:spPr>
      </p:pic>
      <p:pic>
        <p:nvPicPr>
          <p:cNvPr id="353" name="Immagine 3" descr="Immagine che contiene persona, interni, parete, scena&#10;&#10;Descrizione generata automaticamente"/>
          <p:cNvPicPr/>
          <p:nvPr/>
        </p:nvPicPr>
        <p:blipFill>
          <a:blip r:embed="rId4"/>
          <a:stretch/>
        </p:blipFill>
        <p:spPr>
          <a:xfrm>
            <a:off x="12500" y="2010960"/>
            <a:ext cx="10060560" cy="3533040"/>
          </a:xfrm>
          <a:prstGeom prst="rect">
            <a:avLst/>
          </a:prstGeom>
          <a:ln>
            <a:noFill/>
          </a:ln>
        </p:spPr>
      </p:pic>
      <p:pic>
        <p:nvPicPr>
          <p:cNvPr id="354" name="Imagen 353"/>
          <p:cNvPicPr/>
          <p:nvPr/>
        </p:nvPicPr>
        <p:blipFill>
          <a:blip r:embed="rId5"/>
          <a:srcRect l="3969" t="4637" b="27"/>
          <a:stretch/>
        </p:blipFill>
        <p:spPr>
          <a:xfrm>
            <a:off x="3022920" y="5580000"/>
            <a:ext cx="3889080" cy="1944000"/>
          </a:xfrm>
          <a:prstGeom prst="rect">
            <a:avLst/>
          </a:prstGeom>
          <a:ln>
            <a:noFill/>
          </a:ln>
        </p:spPr>
      </p:pic>
      <p:pic>
        <p:nvPicPr>
          <p:cNvPr id="355" name="Imagen 354"/>
          <p:cNvPicPr/>
          <p:nvPr/>
        </p:nvPicPr>
        <p:blipFill>
          <a:blip r:embed="rId6"/>
          <a:stretch/>
        </p:blipFill>
        <p:spPr>
          <a:xfrm>
            <a:off x="6912000" y="5563080"/>
            <a:ext cx="3199320" cy="1993680"/>
          </a:xfrm>
          <a:prstGeom prst="rect">
            <a:avLst/>
          </a:prstGeom>
          <a:ln>
            <a:noFill/>
          </a:ln>
        </p:spPr>
      </p:pic>
      <p:pic>
        <p:nvPicPr>
          <p:cNvPr id="356" name="Immagine 4"/>
          <p:cNvPicPr/>
          <p:nvPr/>
        </p:nvPicPr>
        <p:blipFill>
          <a:blip r:embed="rId7"/>
          <a:srcRect l="5987" t="4003" r="5102" b="5986"/>
          <a:stretch/>
        </p:blipFill>
        <p:spPr>
          <a:xfrm>
            <a:off x="0" y="5607000"/>
            <a:ext cx="2196360" cy="1881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2"/>
          <p:cNvSpPr txBox="1"/>
          <p:nvPr/>
        </p:nvSpPr>
        <p:spPr>
          <a:xfrm>
            <a:off x="0" y="0"/>
            <a:ext cx="10077450" cy="1219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2012, 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High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school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thesis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8" name="TextShape 2">
            <a:extLst>
              <a:ext uri="{FF2B5EF4-FFF2-40B4-BE49-F238E27FC236}">
                <a16:creationId xmlns:a16="http://schemas.microsoft.com/office/drawing/2014/main" id="{D5773A0C-24C6-4AF3-9C91-C64DD001EBDA}"/>
              </a:ext>
            </a:extLst>
          </p:cNvPr>
          <p:cNvSpPr txBox="1"/>
          <p:nvPr/>
        </p:nvSpPr>
        <p:spPr>
          <a:xfrm>
            <a:off x="4922520" y="1996440"/>
            <a:ext cx="5154930" cy="55664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Theory</a:t>
            </a:r>
            <a:r>
              <a:rPr lang="es-E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es-E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Relativity</a:t>
            </a:r>
            <a:r>
              <a:rPr lang="es-E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from</a:t>
            </a:r>
            <a:r>
              <a:rPr lang="es-E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</a:p>
          <a:p>
            <a:pPr algn="ctr"/>
            <a:r>
              <a:rPr lang="es-E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Albert Einstein</a:t>
            </a:r>
          </a:p>
          <a:p>
            <a:pPr algn="ctr"/>
            <a:endParaRPr lang="es-E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algn="ctr"/>
            <a:r>
              <a:rPr lang="es-ES" sz="2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human </a:t>
            </a:r>
            <a:r>
              <a:rPr lang="es-ES" sz="2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rational</a:t>
            </a:r>
            <a:r>
              <a:rPr lang="es-E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facing</a:t>
            </a:r>
            <a:r>
              <a:rPr lang="es-E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es-E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universe</a:t>
            </a:r>
            <a:endParaRPr lang="es-ES" sz="2800" b="0" i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algn="ctr"/>
            <a:endParaRPr lang="es-ES" sz="4000" b="0" i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Quite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unexpected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end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!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C6EA73F-CE7D-4E97-8587-82DB1B7F03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259" t="8709" r="8169"/>
          <a:stretch/>
        </p:blipFill>
        <p:spPr>
          <a:xfrm>
            <a:off x="-1" y="1066199"/>
            <a:ext cx="5038725" cy="649894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476068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2"/>
          <p:cNvSpPr txBox="1"/>
          <p:nvPr/>
        </p:nvSpPr>
        <p:spPr>
          <a:xfrm>
            <a:off x="0" y="0"/>
            <a:ext cx="10077450" cy="1219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September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2012: Master in </a:t>
            </a:r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Physics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!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8" name="TextShape 2">
            <a:extLst>
              <a:ext uri="{FF2B5EF4-FFF2-40B4-BE49-F238E27FC236}">
                <a16:creationId xmlns:a16="http://schemas.microsoft.com/office/drawing/2014/main" id="{D5773A0C-24C6-4AF3-9C91-C64DD001EBDA}"/>
              </a:ext>
            </a:extLst>
          </p:cNvPr>
          <p:cNvSpPr txBox="1"/>
          <p:nvPr/>
        </p:nvSpPr>
        <p:spPr>
          <a:xfrm>
            <a:off x="4575810" y="4266050"/>
            <a:ext cx="5154930" cy="97917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Quite a terrible </a:t>
            </a:r>
            <a:r>
              <a:rPr lang="es-ES" sz="4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start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!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" name="Imagen 2" descr="Niño parado en la calle&#10;&#10;Descripción generada automáticamente con confianza media">
            <a:extLst>
              <a:ext uri="{FF2B5EF4-FFF2-40B4-BE49-F238E27FC236}">
                <a16:creationId xmlns:a16="http://schemas.microsoft.com/office/drawing/2014/main" id="{4AB06C1E-2C4D-47AC-A364-08F5E50C5A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47" b="7326"/>
          <a:stretch/>
        </p:blipFill>
        <p:spPr>
          <a:xfrm>
            <a:off x="0" y="1219320"/>
            <a:ext cx="4229100" cy="48768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A0216FA-620C-47EE-823E-B8398AA368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1972"/>
          <a:stretch/>
        </p:blipFill>
        <p:spPr>
          <a:xfrm>
            <a:off x="2846070" y="5433901"/>
            <a:ext cx="2824480" cy="212894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6F71873-C684-46E6-958F-D91917A328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367" r="1902"/>
          <a:stretch/>
        </p:blipFill>
        <p:spPr>
          <a:xfrm>
            <a:off x="5670550" y="5433900"/>
            <a:ext cx="4406900" cy="2128949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C6A9251D-3EAE-438D-A1CD-68E849BAB194}"/>
              </a:ext>
            </a:extLst>
          </p:cNvPr>
          <p:cNvSpPr/>
          <p:nvPr/>
        </p:nvSpPr>
        <p:spPr>
          <a:xfrm>
            <a:off x="2946400" y="7289800"/>
            <a:ext cx="7105650" cy="273049"/>
          </a:xfrm>
          <a:prstGeom prst="rect">
            <a:avLst/>
          </a:prstGeom>
          <a:solidFill>
            <a:srgbClr val="FF0000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89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24769" y="6954774"/>
            <a:ext cx="10042290" cy="625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NASA </a:t>
            </a:r>
            <a:r>
              <a:rPr lang="es-ES" sz="24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Climate</a:t>
            </a:r>
            <a:r>
              <a:rPr lang="es-E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Change: </a:t>
            </a:r>
            <a:r>
              <a:rPr lang="es-ES" sz="24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https://www.youtube.com/watch?v=gXXOkhoki8s</a:t>
            </a:r>
            <a:endParaRPr lang="en-US" sz="48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72000" y="0"/>
            <a:ext cx="1014984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Climate change does </a:t>
            </a:r>
            <a:r>
              <a:rPr lang="en-US" sz="4000" b="0" strike="sng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not</a:t>
            </a:r>
            <a:r>
              <a:rPr lang="en-U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 exist</a:t>
            </a:r>
            <a:endParaRPr lang="en-US" sz="40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" name="1_climate">
            <a:hlinkClick r:id="" action="ppaction://media"/>
            <a:extLst>
              <a:ext uri="{FF2B5EF4-FFF2-40B4-BE49-F238E27FC236}">
                <a16:creationId xmlns:a16="http://schemas.microsoft.com/office/drawing/2014/main" id="{FAF5D00A-FA07-419C-A2B7-419EF4F03C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25" y="1038225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0390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0" y="6524625"/>
            <a:ext cx="10077450" cy="11178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NASA </a:t>
            </a:r>
            <a:r>
              <a:rPr lang="es-ES" sz="24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Climate</a:t>
            </a:r>
            <a:r>
              <a:rPr lang="es-E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Change: </a:t>
            </a:r>
            <a:r>
              <a:rPr lang="es-ES" sz="2400" b="0" strike="noStrike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https://www.youtube.com/watch?v=Ymph_i6VWbM</a:t>
            </a:r>
            <a:endParaRPr lang="es-ES" sz="24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72000" y="0"/>
            <a:ext cx="1014984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If</a:t>
            </a:r>
            <a:r>
              <a:rPr lang="es-ES" sz="4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you</a:t>
            </a:r>
            <a:r>
              <a:rPr lang="es-ES" sz="4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still</a:t>
            </a:r>
            <a:r>
              <a:rPr lang="es-ES" sz="4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have</a:t>
            </a:r>
            <a:r>
              <a:rPr lang="es-ES" sz="4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40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doubt</a:t>
            </a:r>
            <a:r>
              <a:rPr lang="es-ES" sz="4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…</a:t>
            </a:r>
            <a:endParaRPr lang="en-US" sz="40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" name="2_ice">
            <a:hlinkClick r:id="" action="ppaction://media"/>
            <a:extLst>
              <a:ext uri="{FF2B5EF4-FFF2-40B4-BE49-F238E27FC236}">
                <a16:creationId xmlns:a16="http://schemas.microsoft.com/office/drawing/2014/main" id="{0C65A882-1024-4F4E-A9BF-CFE5F1D0AF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25" y="1038225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622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1061</TotalTime>
  <Words>922</Words>
  <Application>Microsoft Office PowerPoint</Application>
  <PresentationFormat>Custom</PresentationFormat>
  <Paragraphs>208</Paragraphs>
  <Slides>54</Slides>
  <Notes>3</Notes>
  <HiddenSlides>0</HiddenSlides>
  <MMClips>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Abyssinica SIL</vt:lpstr>
      <vt:lpstr>Arial</vt:lpstr>
      <vt:lpstr>Calibri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about photosynthesis?</vt:lpstr>
      <vt:lpstr>Dye-sensitized solar cells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dc:description/>
  <cp:lastModifiedBy>Federico  Dattila</cp:lastModifiedBy>
  <cp:revision>175</cp:revision>
  <dcterms:created xsi:type="dcterms:W3CDTF">2019-11-04T10:22:14Z</dcterms:created>
  <dcterms:modified xsi:type="dcterms:W3CDTF">2025-12-10T17:07:01Z</dcterms:modified>
  <dc:language>en-US</dc:language>
</cp:coreProperties>
</file>